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8" r:id="rId2"/>
    <p:sldId id="269" r:id="rId3"/>
    <p:sldId id="270" r:id="rId4"/>
    <p:sldId id="271" r:id="rId5"/>
    <p:sldId id="272" r:id="rId6"/>
    <p:sldId id="273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2A26A-E54C-4D4C-9A94-4E137230941E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20CB6-5AE1-43B8-AFC4-C4C3E02FF6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8609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149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692584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992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3225175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19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8696110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40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31587444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60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319523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811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9429549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016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661987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353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676725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55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665440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76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3297766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96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122738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17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583169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377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386882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3998646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489746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D92-AF6A-4D91-B359-06142B895124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EA27-B573-46D0-BD18-404ADDFD88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791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D92-AF6A-4D91-B359-06142B895124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EA27-B573-46D0-BD18-404ADDFD88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307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D92-AF6A-4D91-B359-06142B895124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EA27-B573-46D0-BD18-404ADDFD88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435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D92-AF6A-4D91-B359-06142B895124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EA27-B573-46D0-BD18-404ADDFD88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82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D92-AF6A-4D91-B359-06142B895124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EA27-B573-46D0-BD18-404ADDFD88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826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D92-AF6A-4D91-B359-06142B895124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EA27-B573-46D0-BD18-404ADDFD88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6532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D92-AF6A-4D91-B359-06142B895124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EA27-B573-46D0-BD18-404ADDFD88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299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D92-AF6A-4D91-B359-06142B895124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EA27-B573-46D0-BD18-404ADDFD88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03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D92-AF6A-4D91-B359-06142B895124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EA27-B573-46D0-BD18-404ADDFD88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02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D92-AF6A-4D91-B359-06142B895124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EA27-B573-46D0-BD18-404ADDFD88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619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D92-AF6A-4D91-B359-06142B895124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EA27-B573-46D0-BD18-404ADDFD88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5635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BD92-AF6A-4D91-B359-06142B895124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AEA27-B573-46D0-BD18-404ADDFD88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787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ctv.ntut.edu.tw/u5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1312" y="173101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                  五專優先免試志願選填說明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9056" y="1624457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altLang="zh-TW" sz="3200" dirty="0" smtClean="0"/>
              <a:t>110</a:t>
            </a:r>
            <a:r>
              <a:rPr lang="zh-TW" altLang="en-US" sz="3200" dirty="0" smtClean="0"/>
              <a:t>學年度五專優先免試入學招生委員會網址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/>
              <a:t>          </a:t>
            </a:r>
            <a:r>
              <a:rPr lang="en-US" altLang="zh-TW" sz="3200" dirty="0" smtClean="0">
                <a:hlinkClick r:id="rId2"/>
              </a:rPr>
              <a:t>https://</a:t>
            </a:r>
            <a:r>
              <a:rPr lang="en-US" altLang="zh-TW" sz="3200" dirty="0" err="1" smtClean="0">
                <a:hlinkClick r:id="rId2"/>
              </a:rPr>
              <a:t>www.jctv.ntut.edu.tw</a:t>
            </a:r>
            <a:r>
              <a:rPr lang="en-US" altLang="zh-TW" sz="3200" dirty="0" smtClean="0">
                <a:hlinkClick r:id="rId2"/>
              </a:rPr>
              <a:t>/</a:t>
            </a:r>
            <a:r>
              <a:rPr lang="en-US" altLang="zh-TW" sz="3200" dirty="0" err="1" smtClean="0">
                <a:hlinkClick r:id="rId2"/>
              </a:rPr>
              <a:t>u5</a:t>
            </a:r>
            <a:r>
              <a:rPr lang="en-US" altLang="zh-TW" sz="3200" dirty="0" smtClean="0">
                <a:hlinkClick r:id="rId2"/>
              </a:rPr>
              <a:t>/</a:t>
            </a:r>
            <a:endParaRPr lang="en-US" altLang="zh-TW" sz="3200" dirty="0" smtClean="0"/>
          </a:p>
          <a:p>
            <a:pPr marL="514350" indent="-514350">
              <a:buAutoNum type="arabicPeriod" startAt="2"/>
            </a:pPr>
            <a:r>
              <a:rPr lang="zh-TW" altLang="en-US" sz="3200" dirty="0" smtClean="0"/>
              <a:t>請</a:t>
            </a:r>
            <a:r>
              <a:rPr lang="zh-TW" altLang="en-US" sz="3200" dirty="0" smtClean="0">
                <a:solidFill>
                  <a:srgbClr val="FF0000"/>
                </a:solidFill>
              </a:rPr>
              <a:t>務必注意選填期限</a:t>
            </a:r>
            <a:r>
              <a:rPr lang="zh-TW" altLang="en-US" sz="3200" dirty="0" smtClean="0"/>
              <a:t>，以免影響自身權益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pPr marL="0" indent="0">
              <a:buNone/>
            </a:pP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</a:t>
            </a:r>
            <a:endParaRPr lang="en-US" altLang="zh-TW" sz="3200" dirty="0" smtClean="0"/>
          </a:p>
        </p:txBody>
      </p:sp>
      <p:sp>
        <p:nvSpPr>
          <p:cNvPr id="4" name="矩形 16"/>
          <p:cNvSpPr>
            <a:spLocks noChangeArrowheads="1"/>
          </p:cNvSpPr>
          <p:nvPr/>
        </p:nvSpPr>
        <p:spPr bwMode="auto">
          <a:xfrm>
            <a:off x="1291717" y="3369914"/>
            <a:ext cx="1041672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練習版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:110/5/24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（一）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10:00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起至 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110/6/8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二）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17:00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止</a:t>
            </a:r>
            <a:endParaRPr lang="en-US" altLang="zh-TW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僅供學生練習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操作介面流程或試填志願順序，所選填的志願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無法作為分發依據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，正式選填時，練習時的資料會被刪除。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18"/>
          <p:cNvSpPr>
            <a:spLocks noChangeArrowheads="1"/>
          </p:cNvSpPr>
          <p:nvPr/>
        </p:nvSpPr>
        <p:spPr bwMode="auto">
          <a:xfrm>
            <a:off x="1242281" y="5103742"/>
            <a:ext cx="10515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正式選填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110/6/10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四）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10:00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起至 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110/6/15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二）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17:00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止</a:t>
            </a:r>
            <a:endParaRPr lang="en-US" altLang="zh-TW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934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02" name="群組 4"/>
          <p:cNvGrpSpPr>
            <a:grpSpLocks/>
          </p:cNvGrpSpPr>
          <p:nvPr/>
        </p:nvGrpSpPr>
        <p:grpSpPr bwMode="auto">
          <a:xfrm>
            <a:off x="93663" y="107950"/>
            <a:ext cx="2638425" cy="422275"/>
            <a:chOff x="92955" y="107475"/>
            <a:chExt cx="8589132" cy="1231553"/>
          </a:xfrm>
        </p:grpSpPr>
        <p:sp>
          <p:nvSpPr>
            <p:cNvPr id="6" name="Pentagon 4"/>
            <p:cNvSpPr/>
            <p:nvPr/>
          </p:nvSpPr>
          <p:spPr>
            <a:xfrm>
              <a:off x="723445" y="320450"/>
              <a:ext cx="7958642" cy="972279"/>
            </a:xfrm>
            <a:prstGeom prst="homePlate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7" name="Pentagon 5"/>
            <p:cNvSpPr/>
            <p:nvPr/>
          </p:nvSpPr>
          <p:spPr>
            <a:xfrm>
              <a:off x="723445" y="237112"/>
              <a:ext cx="7757091" cy="972279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8" name="Diamond 6"/>
            <p:cNvSpPr/>
            <p:nvPr/>
          </p:nvSpPr>
          <p:spPr>
            <a:xfrm>
              <a:off x="92955" y="107475"/>
              <a:ext cx="1198964" cy="1231553"/>
            </a:xfrm>
            <a:prstGeom prst="diamond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endParaRPr lang="ko-KR" altLang="en-US" b="1" dirty="0">
                <a:latin typeface="微軟正黑體" panose="020B0604030504040204" pitchFamily="34" charset="-120"/>
              </a:endParaRPr>
            </a:p>
          </p:txBody>
        </p:sp>
        <p:sp>
          <p:nvSpPr>
            <p:cNvPr id="204822" name="TextBox 10"/>
            <p:cNvSpPr txBox="1">
              <a:spLocks noChangeArrowheads="1"/>
            </p:cNvSpPr>
            <p:nvPr/>
          </p:nvSpPr>
          <p:spPr bwMode="auto">
            <a:xfrm>
              <a:off x="1554751" y="273761"/>
              <a:ext cx="6505154" cy="1029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700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選填登記志願系統</a:t>
              </a:r>
              <a:endParaRPr lang="en-US" altLang="ko-KR" sz="1700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204803" name="標題 1"/>
          <p:cNvSpPr txBox="1">
            <a:spLocks/>
          </p:cNvSpPr>
          <p:nvPr/>
        </p:nvSpPr>
        <p:spPr bwMode="auto">
          <a:xfrm>
            <a:off x="381000" y="541338"/>
            <a:ext cx="10515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、列印、儲存設定通行碼</a:t>
            </a:r>
          </a:p>
        </p:txBody>
      </p:sp>
      <p:sp>
        <p:nvSpPr>
          <p:cNvPr id="204804" name="Rectangle 16"/>
          <p:cNvSpPr>
            <a:spLocks noChangeArrowheads="1"/>
          </p:cNvSpPr>
          <p:nvPr/>
        </p:nvSpPr>
        <p:spPr bwMode="auto">
          <a:xfrm>
            <a:off x="287338" y="1198563"/>
            <a:ext cx="5537200" cy="302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5392" bIns="25392" anchor="ctr">
            <a:spAutoFit/>
          </a:bodyPr>
          <a:lstStyle>
            <a:lvl1pPr marL="342900" indent="-215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免試生自行設定通行碼確定後，請</a:t>
            </a:r>
            <a:r>
              <a:rPr lang="zh-TW" altLang="en-US" sz="20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儲存或列印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通行碼設定表並妥善保存。</a:t>
            </a:r>
            <a:endParaRPr lang="en-US" altLang="zh-TW" sz="2000" b="1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免試生自設通行碼</a:t>
            </a:r>
            <a:r>
              <a:rPr lang="zh-TW" altLang="en-US" sz="20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遺忘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時，請於每日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8:30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至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16:30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20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檢具</a:t>
            </a:r>
            <a:r>
              <a:rPr lang="zh-TW" altLang="en-US" sz="2000" b="1" u="sng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國民身分證</a:t>
            </a:r>
            <a:r>
              <a:rPr lang="en-US" altLang="zh-TW" sz="2000" b="1" u="sng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b="1" u="sng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居留證或入出境許可證</a:t>
            </a:r>
            <a:r>
              <a:rPr lang="en-US" altLang="zh-TW" sz="2000" b="1" u="sng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b="1" u="sng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、健保卡影印本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申請補發，以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次為限。</a:t>
            </a:r>
            <a:endParaRPr lang="en-US" altLang="zh-TW" sz="2000" b="1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忘記</a:t>
            </a:r>
            <a:r>
              <a:rPr lang="zh-TW" altLang="en-US" sz="2000" b="1" u="sng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通行碼申請切結書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請至本委員會網站「下載專區」下載，填妥資料、黏貼雙證件影印本，傳真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(02-2773-8881)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至本委員會，傳真後並以電話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(02-2772-5333)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確認。</a:t>
            </a:r>
            <a:endParaRPr lang="en-US" altLang="zh-TW" sz="2000" b="1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204805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44"/>
          <a:stretch>
            <a:fillRect/>
          </a:stretch>
        </p:blipFill>
        <p:spPr bwMode="auto">
          <a:xfrm>
            <a:off x="6240463" y="1114425"/>
            <a:ext cx="5730875" cy="182245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06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0" b="-60"/>
          <a:stretch>
            <a:fillRect/>
          </a:stretch>
        </p:blipFill>
        <p:spPr bwMode="auto">
          <a:xfrm>
            <a:off x="6240463" y="3389313"/>
            <a:ext cx="5730875" cy="23241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07" name="圖片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7"/>
          <a:stretch>
            <a:fillRect/>
          </a:stretch>
        </p:blipFill>
        <p:spPr bwMode="auto">
          <a:xfrm>
            <a:off x="2022475" y="4225925"/>
            <a:ext cx="3559175" cy="250825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矩形 14"/>
          <p:cNvSpPr/>
          <p:nvPr/>
        </p:nvSpPr>
        <p:spPr>
          <a:xfrm>
            <a:off x="8386763" y="2403475"/>
            <a:ext cx="1436687" cy="4746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6" name="向右箭號 15"/>
          <p:cNvSpPr/>
          <p:nvPr/>
        </p:nvSpPr>
        <p:spPr bwMode="auto">
          <a:xfrm rot="5400000">
            <a:off x="8793957" y="3026569"/>
            <a:ext cx="622300" cy="325437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644170" y="4355236"/>
            <a:ext cx="2087586" cy="378372"/>
          </a:xfrm>
          <a:prstGeom prst="rect">
            <a:avLst/>
          </a:prstGeom>
          <a:solidFill>
            <a:srgbClr val="FBCEC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儲存、列印通知碼</a:t>
            </a:r>
          </a:p>
        </p:txBody>
      </p:sp>
      <p:sp>
        <p:nvSpPr>
          <p:cNvPr id="18" name="矩形 17"/>
          <p:cNvSpPr/>
          <p:nvPr/>
        </p:nvSpPr>
        <p:spPr>
          <a:xfrm>
            <a:off x="6267450" y="5330825"/>
            <a:ext cx="1160463" cy="3603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7480300" y="5330825"/>
            <a:ext cx="1062038" cy="3603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04813" name="快取圖案 11"/>
          <p:cNvSpPr>
            <a:spLocks noChangeArrowheads="1"/>
          </p:cNvSpPr>
          <p:nvPr/>
        </p:nvSpPr>
        <p:spPr bwMode="auto">
          <a:xfrm>
            <a:off x="7967663" y="2460625"/>
            <a:ext cx="395287" cy="334963"/>
          </a:xfrm>
          <a:prstGeom prst="roundRect">
            <a:avLst>
              <a:gd name="adj" fmla="val 1607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en-US" altLang="zh-TW" sz="400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</a:t>
            </a:r>
            <a:endParaRPr lang="zh-TW" altLang="en-US" sz="400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04814" name="快取圖案 11"/>
          <p:cNvSpPr>
            <a:spLocks noChangeArrowheads="1"/>
          </p:cNvSpPr>
          <p:nvPr/>
        </p:nvSpPr>
        <p:spPr bwMode="auto">
          <a:xfrm>
            <a:off x="6583363" y="4957763"/>
            <a:ext cx="395287" cy="336550"/>
          </a:xfrm>
          <a:prstGeom prst="roundRect">
            <a:avLst>
              <a:gd name="adj" fmla="val 1607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en-US" altLang="zh-TW" sz="320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❷</a:t>
            </a:r>
            <a:endParaRPr lang="zh-TW" altLang="en-US" sz="320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04815" name="快取圖案 11"/>
          <p:cNvSpPr>
            <a:spLocks noChangeArrowheads="1"/>
          </p:cNvSpPr>
          <p:nvPr/>
        </p:nvSpPr>
        <p:spPr bwMode="auto">
          <a:xfrm>
            <a:off x="7804150" y="4968875"/>
            <a:ext cx="415925" cy="312738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en-US" altLang="zh-TW" sz="440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</a:t>
            </a:r>
            <a:endParaRPr lang="zh-TW" altLang="en-US" sz="440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04816" name="快取圖案 11"/>
          <p:cNvSpPr>
            <a:spLocks noChangeArrowheads="1"/>
          </p:cNvSpPr>
          <p:nvPr/>
        </p:nvSpPr>
        <p:spPr bwMode="auto">
          <a:xfrm>
            <a:off x="5105400" y="4397375"/>
            <a:ext cx="395288" cy="336550"/>
          </a:xfrm>
          <a:prstGeom prst="roundRect">
            <a:avLst>
              <a:gd name="adj" fmla="val 1607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en-US" altLang="zh-TW" sz="320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❷</a:t>
            </a:r>
            <a:endParaRPr lang="zh-TW" altLang="en-US" sz="320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04817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9F92FCF2-82A8-4741-B79B-34BD3B171055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425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50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975" y="2001838"/>
            <a:ext cx="10058400" cy="4259262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851" name="標題 1"/>
          <p:cNvSpPr txBox="1">
            <a:spLocks/>
          </p:cNvSpPr>
          <p:nvPr/>
        </p:nvSpPr>
        <p:spPr bwMode="auto">
          <a:xfrm>
            <a:off x="381000" y="541338"/>
            <a:ext cx="10515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、閱讀選填登記志願規定說明</a:t>
            </a:r>
          </a:p>
        </p:txBody>
      </p:sp>
      <p:grpSp>
        <p:nvGrpSpPr>
          <p:cNvPr id="206852" name="群組 5"/>
          <p:cNvGrpSpPr>
            <a:grpSpLocks/>
          </p:cNvGrpSpPr>
          <p:nvPr/>
        </p:nvGrpSpPr>
        <p:grpSpPr bwMode="auto">
          <a:xfrm>
            <a:off x="93663" y="107950"/>
            <a:ext cx="2638425" cy="422275"/>
            <a:chOff x="92955" y="107475"/>
            <a:chExt cx="8589132" cy="1231553"/>
          </a:xfrm>
        </p:grpSpPr>
        <p:sp>
          <p:nvSpPr>
            <p:cNvPr id="7" name="Pentagon 4"/>
            <p:cNvSpPr/>
            <p:nvPr/>
          </p:nvSpPr>
          <p:spPr>
            <a:xfrm>
              <a:off x="723445" y="320450"/>
              <a:ext cx="7958642" cy="972279"/>
            </a:xfrm>
            <a:prstGeom prst="homePlate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8" name="Pentagon 5"/>
            <p:cNvSpPr/>
            <p:nvPr/>
          </p:nvSpPr>
          <p:spPr>
            <a:xfrm>
              <a:off x="723445" y="237112"/>
              <a:ext cx="7757091" cy="972279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9" name="Diamond 6"/>
            <p:cNvSpPr/>
            <p:nvPr/>
          </p:nvSpPr>
          <p:spPr>
            <a:xfrm>
              <a:off x="92955" y="107475"/>
              <a:ext cx="1198964" cy="1231553"/>
            </a:xfrm>
            <a:prstGeom prst="diamond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endParaRPr lang="ko-KR" altLang="en-US" b="1" dirty="0">
                <a:latin typeface="微軟正黑體" panose="020B0604030504040204" pitchFamily="34" charset="-120"/>
              </a:endParaRPr>
            </a:p>
          </p:txBody>
        </p:sp>
        <p:sp>
          <p:nvSpPr>
            <p:cNvPr id="206863" name="TextBox 10"/>
            <p:cNvSpPr txBox="1">
              <a:spLocks noChangeArrowheads="1"/>
            </p:cNvSpPr>
            <p:nvPr/>
          </p:nvSpPr>
          <p:spPr bwMode="auto">
            <a:xfrm>
              <a:off x="1554751" y="273761"/>
              <a:ext cx="6505154" cy="1029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700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選填登記志願系統</a:t>
              </a:r>
              <a:endParaRPr lang="en-US" altLang="ko-KR" sz="1700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206853" name="矩形 2"/>
          <p:cNvSpPr>
            <a:spLocks noChangeArrowheads="1"/>
          </p:cNvSpPr>
          <p:nvPr/>
        </p:nvSpPr>
        <p:spPr bwMode="auto">
          <a:xfrm>
            <a:off x="287338" y="1271588"/>
            <a:ext cx="11555412" cy="460375"/>
          </a:xfrm>
          <a:prstGeom prst="rect">
            <a:avLst/>
          </a:prstGeom>
          <a:solidFill>
            <a:srgbClr val="FFE5E5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免試生登入選填登記志願系統後，請詳讀「</a:t>
            </a:r>
            <a:r>
              <a:rPr lang="zh-TW" altLang="en-US" sz="24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選填登記志願規定說明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」，以免權益受損</a:t>
            </a:r>
            <a:endParaRPr lang="en-US" altLang="zh-TW" sz="2400" b="1" u="sng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538788" y="5743575"/>
            <a:ext cx="1706562" cy="3603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1471290" y="5441800"/>
            <a:ext cx="2808629" cy="378372"/>
          </a:xfrm>
          <a:prstGeom prst="rect">
            <a:avLst/>
          </a:prstGeom>
          <a:solidFill>
            <a:srgbClr val="FBCEC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詳讀規定說明後，請勾選</a:t>
            </a:r>
          </a:p>
        </p:txBody>
      </p:sp>
      <p:sp>
        <p:nvSpPr>
          <p:cNvPr id="15" name="向右箭號 14"/>
          <p:cNvSpPr/>
          <p:nvPr/>
        </p:nvSpPr>
        <p:spPr bwMode="auto">
          <a:xfrm>
            <a:off x="4327525" y="5462588"/>
            <a:ext cx="434975" cy="327025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4784725" y="5484813"/>
            <a:ext cx="3175000" cy="215900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06858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7E6520C6-BA6A-4777-AE71-2953A48E9E8A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11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787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898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88" y="1784350"/>
            <a:ext cx="6372225" cy="4987925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8899" name="群組 4"/>
          <p:cNvGrpSpPr>
            <a:grpSpLocks/>
          </p:cNvGrpSpPr>
          <p:nvPr/>
        </p:nvGrpSpPr>
        <p:grpSpPr bwMode="auto">
          <a:xfrm>
            <a:off x="93663" y="107950"/>
            <a:ext cx="2638425" cy="422275"/>
            <a:chOff x="92955" y="107475"/>
            <a:chExt cx="8589132" cy="1231553"/>
          </a:xfrm>
        </p:grpSpPr>
        <p:sp>
          <p:nvSpPr>
            <p:cNvPr id="6" name="Pentagon 4"/>
            <p:cNvSpPr/>
            <p:nvPr/>
          </p:nvSpPr>
          <p:spPr>
            <a:xfrm>
              <a:off x="723445" y="320450"/>
              <a:ext cx="7958642" cy="972279"/>
            </a:xfrm>
            <a:prstGeom prst="homePlate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7" name="Pentagon 5"/>
            <p:cNvSpPr/>
            <p:nvPr/>
          </p:nvSpPr>
          <p:spPr>
            <a:xfrm>
              <a:off x="723445" y="237112"/>
              <a:ext cx="7757091" cy="972279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8" name="Diamond 6"/>
            <p:cNvSpPr/>
            <p:nvPr/>
          </p:nvSpPr>
          <p:spPr>
            <a:xfrm>
              <a:off x="92955" y="107475"/>
              <a:ext cx="1198964" cy="1231553"/>
            </a:xfrm>
            <a:prstGeom prst="diamond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endParaRPr lang="ko-KR" altLang="en-US" b="1" dirty="0">
                <a:latin typeface="微軟正黑體" panose="020B0604030504040204" pitchFamily="34" charset="-120"/>
              </a:endParaRPr>
            </a:p>
          </p:txBody>
        </p:sp>
        <p:sp>
          <p:nvSpPr>
            <p:cNvPr id="208918" name="TextBox 10"/>
            <p:cNvSpPr txBox="1">
              <a:spLocks noChangeArrowheads="1"/>
            </p:cNvSpPr>
            <p:nvPr/>
          </p:nvSpPr>
          <p:spPr bwMode="auto">
            <a:xfrm>
              <a:off x="1554751" y="273761"/>
              <a:ext cx="6505154" cy="1029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700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選填登記志願系統</a:t>
              </a:r>
              <a:endParaRPr lang="en-US" altLang="ko-KR" sz="1700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208900" name="標題 1"/>
          <p:cNvSpPr txBox="1">
            <a:spLocks/>
          </p:cNvSpPr>
          <p:nvPr/>
        </p:nvSpPr>
        <p:spPr bwMode="auto">
          <a:xfrm>
            <a:off x="381000" y="541338"/>
            <a:ext cx="10515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、選填志願及順序</a:t>
            </a: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(1/6)</a:t>
            </a:r>
            <a:endParaRPr lang="zh-TW" altLang="en-US" sz="3600" b="1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8901" name="矩形 2"/>
          <p:cNvSpPr>
            <a:spLocks noChangeArrowheads="1"/>
          </p:cNvSpPr>
          <p:nvPr/>
        </p:nvSpPr>
        <p:spPr bwMode="auto">
          <a:xfrm>
            <a:off x="1214438" y="1176338"/>
            <a:ext cx="10029825" cy="460375"/>
          </a:xfrm>
          <a:prstGeom prst="rect">
            <a:avLst/>
          </a:prstGeom>
          <a:solidFill>
            <a:srgbClr val="FFE5E5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：免試生可就各招生學校各科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選填登記為志願，</a:t>
            </a:r>
            <a:r>
              <a:rPr lang="zh-TW" altLang="en-US" sz="2400" b="1" u="sng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最多以</a:t>
            </a:r>
            <a:r>
              <a:rPr lang="en-US" altLang="zh-TW" sz="2400" b="1" u="sng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400" b="1" u="sng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個為限</a:t>
            </a:r>
            <a:endParaRPr lang="en-US" altLang="zh-TW" sz="2400" b="1" u="sng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08902" name="Group 55"/>
          <p:cNvGrpSpPr>
            <a:grpSpLocks/>
          </p:cNvGrpSpPr>
          <p:nvPr/>
        </p:nvGrpSpPr>
        <p:grpSpPr bwMode="auto">
          <a:xfrm>
            <a:off x="996950" y="2647950"/>
            <a:ext cx="1543050" cy="1658938"/>
            <a:chOff x="681616" y="1321047"/>
            <a:chExt cx="2449474" cy="4501181"/>
          </a:xfrm>
        </p:grpSpPr>
        <p:sp>
          <p:nvSpPr>
            <p:cNvPr id="14" name="Shape">
              <a:extLst>
                <a:ext uri="{FF2B5EF4-FFF2-40B4-BE49-F238E27FC236}">
                  <a16:creationId xmlns="" xmlns:a16="http://schemas.microsoft.com/office/drawing/2014/main" id="{22742B65-8DDB-40FE-8AAE-DFDDB2B5869F}"/>
                </a:ext>
              </a:extLst>
            </p:cNvPr>
            <p:cNvSpPr/>
            <p:nvPr/>
          </p:nvSpPr>
          <p:spPr>
            <a:xfrm>
              <a:off x="681616" y="1321047"/>
              <a:ext cx="2104230" cy="3006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extrusionOk="0">
                  <a:moveTo>
                    <a:pt x="17637" y="0"/>
                  </a:moveTo>
                  <a:lnTo>
                    <a:pt x="17637" y="0"/>
                  </a:lnTo>
                  <a:cubicBezTo>
                    <a:pt x="7900" y="0"/>
                    <a:pt x="0" y="5532"/>
                    <a:pt x="0" y="12352"/>
                  </a:cubicBezTo>
                  <a:lnTo>
                    <a:pt x="0" y="20915"/>
                  </a:lnTo>
                  <a:cubicBezTo>
                    <a:pt x="0" y="21299"/>
                    <a:pt x="443" y="21600"/>
                    <a:pt x="978" y="21600"/>
                  </a:cubicBezTo>
                  <a:lnTo>
                    <a:pt x="20609" y="21600"/>
                  </a:lnTo>
                  <a:cubicBezTo>
                    <a:pt x="21157" y="21600"/>
                    <a:pt x="21587" y="21290"/>
                    <a:pt x="21587" y="20915"/>
                  </a:cubicBezTo>
                  <a:lnTo>
                    <a:pt x="21587" y="2775"/>
                  </a:lnTo>
                  <a:cubicBezTo>
                    <a:pt x="21600" y="1242"/>
                    <a:pt x="19827" y="0"/>
                    <a:pt x="1763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D6B91"/>
                </a:gs>
                <a:gs pos="29000">
                  <a:srgbClr val="13A1D9"/>
                </a:gs>
                <a:gs pos="100000">
                  <a:srgbClr val="4CC1EF"/>
                </a:gs>
              </a:gsLst>
              <a:lin ang="16200000" scaled="1"/>
              <a:tileRect/>
            </a:gra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sz="3000">
                  <a:solidFill>
                    <a:srgbClr val="FFFFFF"/>
                  </a:solidFill>
                </a:defRPr>
              </a:pPr>
              <a:endParaRPr sz="225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Shape">
              <a:extLst>
                <a:ext uri="{FF2B5EF4-FFF2-40B4-BE49-F238E27FC236}">
                  <a16:creationId xmlns="" xmlns:a16="http://schemas.microsoft.com/office/drawing/2014/main" id="{0DB0809D-80AC-490E-8AA2-0341DEA9253E}"/>
                </a:ext>
              </a:extLst>
            </p:cNvPr>
            <p:cNvSpPr/>
            <p:nvPr/>
          </p:nvSpPr>
          <p:spPr>
            <a:xfrm>
              <a:off x="681616" y="3250739"/>
              <a:ext cx="2449474" cy="2571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391" extrusionOk="0">
                  <a:moveTo>
                    <a:pt x="20345" y="7220"/>
                  </a:moveTo>
                  <a:lnTo>
                    <a:pt x="12009" y="7220"/>
                  </a:lnTo>
                  <a:cubicBezTo>
                    <a:pt x="11177" y="7220"/>
                    <a:pt x="10762" y="5973"/>
                    <a:pt x="11347" y="5244"/>
                  </a:cubicBezTo>
                  <a:lnTo>
                    <a:pt x="12687" y="3574"/>
                  </a:lnTo>
                  <a:cubicBezTo>
                    <a:pt x="13340" y="2760"/>
                    <a:pt x="13340" y="1429"/>
                    <a:pt x="12687" y="615"/>
                  </a:cubicBezTo>
                  <a:cubicBezTo>
                    <a:pt x="12059" y="-167"/>
                    <a:pt x="11059" y="-209"/>
                    <a:pt x="10397" y="520"/>
                  </a:cubicBezTo>
                  <a:lnTo>
                    <a:pt x="4715" y="6808"/>
                  </a:lnTo>
                  <a:cubicBezTo>
                    <a:pt x="59" y="6618"/>
                    <a:pt x="0" y="2179"/>
                    <a:pt x="0" y="2179"/>
                  </a:cubicBezTo>
                  <a:cubicBezTo>
                    <a:pt x="0" y="2179"/>
                    <a:pt x="0" y="9186"/>
                    <a:pt x="0" y="14681"/>
                  </a:cubicBezTo>
                  <a:cubicBezTo>
                    <a:pt x="0" y="17566"/>
                    <a:pt x="1942" y="19267"/>
                    <a:pt x="3791" y="20239"/>
                  </a:cubicBezTo>
                  <a:cubicBezTo>
                    <a:pt x="5283" y="21021"/>
                    <a:pt x="6886" y="21391"/>
                    <a:pt x="8506" y="21391"/>
                  </a:cubicBezTo>
                  <a:lnTo>
                    <a:pt x="12814" y="21391"/>
                  </a:lnTo>
                  <a:cubicBezTo>
                    <a:pt x="14120" y="21391"/>
                    <a:pt x="14833" y="20641"/>
                    <a:pt x="14833" y="19721"/>
                  </a:cubicBezTo>
                  <a:cubicBezTo>
                    <a:pt x="14833" y="18506"/>
                    <a:pt x="14468" y="17830"/>
                    <a:pt x="14010" y="17830"/>
                  </a:cubicBezTo>
                  <a:lnTo>
                    <a:pt x="14400" y="17830"/>
                  </a:lnTo>
                  <a:cubicBezTo>
                    <a:pt x="15087" y="17830"/>
                    <a:pt x="15647" y="17132"/>
                    <a:pt x="15647" y="16276"/>
                  </a:cubicBezTo>
                  <a:cubicBezTo>
                    <a:pt x="15647" y="14765"/>
                    <a:pt x="15282" y="14237"/>
                    <a:pt x="14824" y="14237"/>
                  </a:cubicBezTo>
                  <a:lnTo>
                    <a:pt x="14917" y="14237"/>
                  </a:lnTo>
                  <a:cubicBezTo>
                    <a:pt x="15621" y="14237"/>
                    <a:pt x="16198" y="13529"/>
                    <a:pt x="16198" y="12641"/>
                  </a:cubicBezTo>
                  <a:lnTo>
                    <a:pt x="16198" y="11954"/>
                  </a:lnTo>
                  <a:cubicBezTo>
                    <a:pt x="16198" y="11077"/>
                    <a:pt x="15630" y="10359"/>
                    <a:pt x="14917" y="10359"/>
                  </a:cubicBezTo>
                  <a:lnTo>
                    <a:pt x="20328" y="10359"/>
                  </a:lnTo>
                  <a:cubicBezTo>
                    <a:pt x="21023" y="10359"/>
                    <a:pt x="21592" y="9650"/>
                    <a:pt x="21592" y="8784"/>
                  </a:cubicBezTo>
                  <a:cubicBezTo>
                    <a:pt x="21600" y="7917"/>
                    <a:pt x="21040" y="7220"/>
                    <a:pt x="20345" y="7220"/>
                  </a:cubicBezTo>
                  <a:close/>
                </a:path>
              </a:pathLst>
            </a:custGeom>
            <a:solidFill>
              <a:srgbClr val="4CC1EF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sz="3000">
                  <a:solidFill>
                    <a:srgbClr val="FFFFFF"/>
                  </a:solidFill>
                </a:defRPr>
              </a:pPr>
              <a:endParaRPr sz="225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208913" name="TextBox 31"/>
            <p:cNvSpPr txBox="1">
              <a:spLocks noChangeArrowheads="1"/>
            </p:cNvSpPr>
            <p:nvPr/>
          </p:nvSpPr>
          <p:spPr bwMode="auto">
            <a:xfrm>
              <a:off x="1063409" y="1622229"/>
              <a:ext cx="1685888" cy="325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 anchor="b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 b="1" noProof="1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查詢五專招生學校</a:t>
              </a:r>
              <a:endParaRPr lang="zh-TW" altLang="zh-TW" sz="1800" b="1" noProof="1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 b="1" noProof="1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帶出科</a:t>
              </a:r>
              <a:r>
                <a:rPr lang="zh-TW" altLang="zh-TW" sz="1800" b="1" noProof="1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800" b="1" noProof="1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組</a:t>
              </a:r>
              <a:r>
                <a:rPr lang="zh-TW" altLang="zh-TW" sz="1800" b="1" noProof="1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1800" b="1" noProof="1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資訊</a:t>
              </a:r>
              <a:endParaRPr lang="zh-TW" altLang="zh-TW" sz="1800" b="1" noProof="1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08903" name="Group 58"/>
          <p:cNvGrpSpPr>
            <a:grpSpLocks/>
          </p:cNvGrpSpPr>
          <p:nvPr/>
        </p:nvGrpSpPr>
        <p:grpSpPr bwMode="auto">
          <a:xfrm flipH="1">
            <a:off x="5207000" y="3109913"/>
            <a:ext cx="6289675" cy="2098675"/>
            <a:chOff x="8276957" y="1321047"/>
            <a:chExt cx="4629243" cy="3473965"/>
          </a:xfrm>
        </p:grpSpPr>
        <p:sp>
          <p:nvSpPr>
            <p:cNvPr id="21" name="Shape">
              <a:extLst>
                <a:ext uri="{FF2B5EF4-FFF2-40B4-BE49-F238E27FC236}">
                  <a16:creationId xmlns="" xmlns:a16="http://schemas.microsoft.com/office/drawing/2014/main" id="{1927391F-AECE-40D5-ADFB-A5A07E4C2C0D}"/>
                </a:ext>
              </a:extLst>
            </p:cNvPr>
            <p:cNvSpPr/>
            <p:nvPr/>
          </p:nvSpPr>
          <p:spPr>
            <a:xfrm>
              <a:off x="8276957" y="1321047"/>
              <a:ext cx="2468851" cy="3003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extrusionOk="0">
                  <a:moveTo>
                    <a:pt x="17637" y="0"/>
                  </a:moveTo>
                  <a:lnTo>
                    <a:pt x="17637" y="0"/>
                  </a:lnTo>
                  <a:cubicBezTo>
                    <a:pt x="7900" y="0"/>
                    <a:pt x="0" y="5532"/>
                    <a:pt x="0" y="12352"/>
                  </a:cubicBezTo>
                  <a:lnTo>
                    <a:pt x="0" y="20915"/>
                  </a:lnTo>
                  <a:cubicBezTo>
                    <a:pt x="0" y="21299"/>
                    <a:pt x="443" y="21600"/>
                    <a:pt x="978" y="21600"/>
                  </a:cubicBezTo>
                  <a:lnTo>
                    <a:pt x="20609" y="21600"/>
                  </a:lnTo>
                  <a:cubicBezTo>
                    <a:pt x="21157" y="21600"/>
                    <a:pt x="21587" y="21290"/>
                    <a:pt x="21587" y="20915"/>
                  </a:cubicBezTo>
                  <a:lnTo>
                    <a:pt x="21587" y="2775"/>
                  </a:lnTo>
                  <a:cubicBezTo>
                    <a:pt x="21600" y="1242"/>
                    <a:pt x="19827" y="0"/>
                    <a:pt x="1763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80000"/>
                  </a:schemeClr>
                </a:gs>
                <a:gs pos="29000">
                  <a:schemeClr val="accent4">
                    <a:lumMod val="84000"/>
                    <a:lumOff val="16000"/>
                  </a:schemeClr>
                </a:gs>
                <a:gs pos="100000">
                  <a:schemeClr val="accent4">
                    <a:lumMod val="70000"/>
                    <a:lumOff val="30000"/>
                  </a:schemeClr>
                </a:gs>
              </a:gsLst>
              <a:lin ang="16200000" scaled="1"/>
              <a:tileRect/>
            </a:gra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sz="3000">
                  <a:solidFill>
                    <a:srgbClr val="FFFFFF"/>
                  </a:solidFill>
                </a:defRPr>
              </a:pPr>
              <a:endParaRPr sz="225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22" name="Shape">
              <a:extLst>
                <a:ext uri="{FF2B5EF4-FFF2-40B4-BE49-F238E27FC236}">
                  <a16:creationId xmlns="" xmlns:a16="http://schemas.microsoft.com/office/drawing/2014/main" id="{AD890B64-4524-4F31-A07D-8B1E762E8603}"/>
                </a:ext>
              </a:extLst>
            </p:cNvPr>
            <p:cNvSpPr/>
            <p:nvPr/>
          </p:nvSpPr>
          <p:spPr>
            <a:xfrm>
              <a:off x="8276957" y="3252487"/>
              <a:ext cx="4629243" cy="1526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391" extrusionOk="0">
                  <a:moveTo>
                    <a:pt x="20345" y="7220"/>
                  </a:moveTo>
                  <a:lnTo>
                    <a:pt x="12009" y="7220"/>
                  </a:lnTo>
                  <a:cubicBezTo>
                    <a:pt x="11177" y="7220"/>
                    <a:pt x="10762" y="5973"/>
                    <a:pt x="11347" y="5244"/>
                  </a:cubicBezTo>
                  <a:lnTo>
                    <a:pt x="12687" y="3574"/>
                  </a:lnTo>
                  <a:cubicBezTo>
                    <a:pt x="13340" y="2760"/>
                    <a:pt x="13340" y="1429"/>
                    <a:pt x="12687" y="615"/>
                  </a:cubicBezTo>
                  <a:cubicBezTo>
                    <a:pt x="12059" y="-167"/>
                    <a:pt x="11059" y="-209"/>
                    <a:pt x="10397" y="520"/>
                  </a:cubicBezTo>
                  <a:lnTo>
                    <a:pt x="4715" y="6808"/>
                  </a:lnTo>
                  <a:cubicBezTo>
                    <a:pt x="59" y="6618"/>
                    <a:pt x="0" y="2179"/>
                    <a:pt x="0" y="2179"/>
                  </a:cubicBezTo>
                  <a:cubicBezTo>
                    <a:pt x="0" y="2179"/>
                    <a:pt x="0" y="9186"/>
                    <a:pt x="0" y="14681"/>
                  </a:cubicBezTo>
                  <a:cubicBezTo>
                    <a:pt x="0" y="17566"/>
                    <a:pt x="1942" y="19267"/>
                    <a:pt x="3791" y="20239"/>
                  </a:cubicBezTo>
                  <a:cubicBezTo>
                    <a:pt x="5283" y="21021"/>
                    <a:pt x="6886" y="21391"/>
                    <a:pt x="8506" y="21391"/>
                  </a:cubicBezTo>
                  <a:lnTo>
                    <a:pt x="12814" y="21391"/>
                  </a:lnTo>
                  <a:cubicBezTo>
                    <a:pt x="14120" y="21391"/>
                    <a:pt x="14833" y="20641"/>
                    <a:pt x="14833" y="19721"/>
                  </a:cubicBezTo>
                  <a:cubicBezTo>
                    <a:pt x="14833" y="18506"/>
                    <a:pt x="14468" y="17830"/>
                    <a:pt x="14010" y="17830"/>
                  </a:cubicBezTo>
                  <a:lnTo>
                    <a:pt x="14400" y="17830"/>
                  </a:lnTo>
                  <a:cubicBezTo>
                    <a:pt x="15087" y="17830"/>
                    <a:pt x="15647" y="17132"/>
                    <a:pt x="15647" y="16276"/>
                  </a:cubicBezTo>
                  <a:cubicBezTo>
                    <a:pt x="15647" y="14765"/>
                    <a:pt x="15282" y="14237"/>
                    <a:pt x="14824" y="14237"/>
                  </a:cubicBezTo>
                  <a:lnTo>
                    <a:pt x="14917" y="14237"/>
                  </a:lnTo>
                  <a:cubicBezTo>
                    <a:pt x="15621" y="14237"/>
                    <a:pt x="16198" y="13529"/>
                    <a:pt x="16198" y="12641"/>
                  </a:cubicBezTo>
                  <a:lnTo>
                    <a:pt x="16198" y="11954"/>
                  </a:lnTo>
                  <a:cubicBezTo>
                    <a:pt x="16198" y="11077"/>
                    <a:pt x="15630" y="10359"/>
                    <a:pt x="14917" y="10359"/>
                  </a:cubicBezTo>
                  <a:lnTo>
                    <a:pt x="20328" y="10359"/>
                  </a:lnTo>
                  <a:cubicBezTo>
                    <a:pt x="21023" y="10359"/>
                    <a:pt x="21592" y="9650"/>
                    <a:pt x="21592" y="8784"/>
                  </a:cubicBezTo>
                  <a:cubicBezTo>
                    <a:pt x="21600" y="7917"/>
                    <a:pt x="21040" y="7220"/>
                    <a:pt x="20345" y="722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sz="3000">
                  <a:solidFill>
                    <a:srgbClr val="FFFFFF"/>
                  </a:solidFill>
                </a:defRPr>
              </a:pPr>
              <a:endParaRPr sz="225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25" name="TextBox 7">
              <a:extLst>
                <a:ext uri="{FF2B5EF4-FFF2-40B4-BE49-F238E27FC236}">
                  <a16:creationId xmlns="" xmlns:a16="http://schemas.microsoft.com/office/drawing/2014/main" id="{0EC80435-9E0A-4B1D-91C1-54B473736863}"/>
                </a:ext>
              </a:extLst>
            </p:cNvPr>
            <p:cNvSpPr txBox="1"/>
            <p:nvPr/>
          </p:nvSpPr>
          <p:spPr>
            <a:xfrm>
              <a:off x="8462734" y="1783542"/>
              <a:ext cx="2200118" cy="3011470"/>
            </a:xfrm>
            <a:prstGeom prst="rect">
              <a:avLst/>
            </a:prstGeom>
            <a:noFill/>
          </p:spPr>
          <p:txBody>
            <a:bodyPr lIns="0" rIns="0" anchor="b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志願代碼</a:t>
              </a:r>
              <a:r>
                <a:rPr lang="en-US" altLang="zh-TW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:11401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招生學校</a:t>
              </a:r>
              <a:r>
                <a:rPr lang="en-US" altLang="zh-TW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  <a:r>
                <a:rPr lang="zh-TW" altLang="en-US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國立臺北商業大學</a:t>
              </a:r>
              <a:endParaRPr lang="en-US" altLang="zh-TW" b="1" noProof="1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</a:t>
              </a:r>
              <a:r>
                <a:rPr lang="en-US" altLang="zh-TW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組</a:t>
              </a:r>
              <a:r>
                <a:rPr lang="en-US" altLang="zh-TW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名稱</a:t>
              </a:r>
              <a:r>
                <a:rPr lang="en-US" altLang="zh-TW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  <a:r>
                <a:rPr lang="zh-TW" altLang="en-US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會計與資料科學科</a:t>
              </a:r>
              <a:endParaRPr lang="en-US" altLang="zh-TW" b="1" noProof="1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是否採計會考</a:t>
              </a:r>
              <a:r>
                <a:rPr lang="en-US" altLang="zh-TW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  <a:r>
                <a:rPr lang="zh-TW" altLang="en-US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有</a:t>
              </a:r>
              <a:endParaRPr lang="en-US" altLang="zh-TW" b="1" noProof="1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招生名額</a:t>
              </a:r>
              <a:r>
                <a:rPr lang="en-US" altLang="zh-TW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  <a:r>
                <a:rPr lang="zh-TW" altLang="en-US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一般生４０</a:t>
              </a:r>
              <a:endParaRPr lang="en-US" altLang="zh-TW" b="1" noProof="1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            大陸長探生０</a:t>
              </a:r>
              <a:endParaRPr lang="en-US" altLang="zh-TW" b="1" noProof="1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            特種生０</a:t>
              </a:r>
              <a:endParaRPr lang="en-US" b="1" noProof="1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27" name="矩形 26"/>
          <p:cNvSpPr/>
          <p:nvPr/>
        </p:nvSpPr>
        <p:spPr>
          <a:xfrm>
            <a:off x="2733675" y="4081463"/>
            <a:ext cx="2517775" cy="87312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2540000" y="3621088"/>
            <a:ext cx="2014538" cy="28575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8873260" y="2805152"/>
            <a:ext cx="1197883" cy="378372"/>
          </a:xfrm>
          <a:prstGeom prst="rect">
            <a:avLst/>
          </a:prstGeom>
          <a:solidFill>
            <a:srgbClr val="FBCEC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舉例說明</a:t>
            </a:r>
          </a:p>
        </p:txBody>
      </p:sp>
      <p:sp>
        <p:nvSpPr>
          <p:cNvPr id="208907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0DE22F5F-7AD0-4F5A-A3D8-DF4ECFA5FF46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12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586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946" name="群組 4"/>
          <p:cNvGrpSpPr>
            <a:grpSpLocks/>
          </p:cNvGrpSpPr>
          <p:nvPr/>
        </p:nvGrpSpPr>
        <p:grpSpPr bwMode="auto">
          <a:xfrm>
            <a:off x="93663" y="107950"/>
            <a:ext cx="2638425" cy="422275"/>
            <a:chOff x="92955" y="107475"/>
            <a:chExt cx="8589132" cy="1231553"/>
          </a:xfrm>
        </p:grpSpPr>
        <p:sp>
          <p:nvSpPr>
            <p:cNvPr id="6" name="Pentagon 4"/>
            <p:cNvSpPr/>
            <p:nvPr/>
          </p:nvSpPr>
          <p:spPr>
            <a:xfrm>
              <a:off x="723445" y="320450"/>
              <a:ext cx="7958642" cy="972279"/>
            </a:xfrm>
            <a:prstGeom prst="homePlate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7" name="Pentagon 5"/>
            <p:cNvSpPr/>
            <p:nvPr/>
          </p:nvSpPr>
          <p:spPr>
            <a:xfrm>
              <a:off x="723445" y="237112"/>
              <a:ext cx="7757091" cy="972279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8" name="Diamond 6"/>
            <p:cNvSpPr/>
            <p:nvPr/>
          </p:nvSpPr>
          <p:spPr>
            <a:xfrm>
              <a:off x="92955" y="107475"/>
              <a:ext cx="1198964" cy="1231553"/>
            </a:xfrm>
            <a:prstGeom prst="diamond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endParaRPr lang="ko-KR" altLang="en-US" b="1" dirty="0">
                <a:latin typeface="微軟正黑體" panose="020B0604030504040204" pitchFamily="34" charset="-120"/>
              </a:endParaRPr>
            </a:p>
          </p:txBody>
        </p:sp>
        <p:sp>
          <p:nvSpPr>
            <p:cNvPr id="210976" name="TextBox 10"/>
            <p:cNvSpPr txBox="1">
              <a:spLocks noChangeArrowheads="1"/>
            </p:cNvSpPr>
            <p:nvPr/>
          </p:nvSpPr>
          <p:spPr bwMode="auto">
            <a:xfrm>
              <a:off x="1554751" y="273761"/>
              <a:ext cx="6505154" cy="1029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700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選填登記志願系統</a:t>
              </a:r>
              <a:endParaRPr lang="en-US" altLang="ko-KR" sz="1700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210947" name="標題 1"/>
          <p:cNvSpPr txBox="1">
            <a:spLocks/>
          </p:cNvSpPr>
          <p:nvPr/>
        </p:nvSpPr>
        <p:spPr bwMode="auto">
          <a:xfrm>
            <a:off x="381000" y="541338"/>
            <a:ext cx="10515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、選填志願及順序</a:t>
            </a: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(2/6)</a:t>
            </a:r>
            <a:endParaRPr lang="zh-TW" altLang="en-US" sz="3600" b="1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10948" name="群組 1"/>
          <p:cNvGrpSpPr>
            <a:grpSpLocks/>
          </p:cNvGrpSpPr>
          <p:nvPr/>
        </p:nvGrpSpPr>
        <p:grpSpPr bwMode="auto">
          <a:xfrm>
            <a:off x="7897813" y="2036763"/>
            <a:ext cx="4075112" cy="3325812"/>
            <a:chOff x="7931744" y="3042772"/>
            <a:chExt cx="3498256" cy="2862470"/>
          </a:xfrm>
        </p:grpSpPr>
        <p:grpSp>
          <p:nvGrpSpPr>
            <p:cNvPr id="210961" name="Group 58"/>
            <p:cNvGrpSpPr>
              <a:grpSpLocks/>
            </p:cNvGrpSpPr>
            <p:nvPr/>
          </p:nvGrpSpPr>
          <p:grpSpPr bwMode="auto">
            <a:xfrm>
              <a:off x="7931744" y="3042772"/>
              <a:ext cx="3498256" cy="2862470"/>
              <a:chOff x="6306598" y="3734324"/>
              <a:chExt cx="3145872" cy="3093800"/>
            </a:xfrm>
          </p:grpSpPr>
          <p:sp>
            <p:nvSpPr>
              <p:cNvPr id="13" name="Right Triangle 59">
                <a:extLst>
                  <a:ext uri="{FF2B5EF4-FFF2-40B4-BE49-F238E27FC236}">
                    <a16:creationId xmlns="" xmlns:a16="http://schemas.microsoft.com/office/drawing/2014/main" id="{13D75164-4795-4CB1-9B83-E1A87DE5630E}"/>
                  </a:ext>
                </a:extLst>
              </p:cNvPr>
              <p:cNvSpPr/>
              <p:nvPr/>
            </p:nvSpPr>
            <p:spPr>
              <a:xfrm rot="5400000">
                <a:off x="9055817" y="4064234"/>
                <a:ext cx="391340" cy="401966"/>
              </a:xfrm>
              <a:prstGeom prst="rtTriangle">
                <a:avLst/>
              </a:prstGeom>
              <a:solidFill>
                <a:schemeClr val="accent6">
                  <a:lumMod val="75000"/>
                  <a:alpha val="61000"/>
                </a:schemeClr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" name="Rectangle 60">
                <a:extLst>
                  <a:ext uri="{FF2B5EF4-FFF2-40B4-BE49-F238E27FC236}">
                    <a16:creationId xmlns="" xmlns:a16="http://schemas.microsoft.com/office/drawing/2014/main" id="{44F2124A-88B4-4B93-B61A-561CD31CC7EA}"/>
                  </a:ext>
                </a:extLst>
              </p:cNvPr>
              <p:cNvSpPr/>
              <p:nvPr/>
            </p:nvSpPr>
            <p:spPr>
              <a:xfrm>
                <a:off x="6306598" y="3734324"/>
                <a:ext cx="3145872" cy="33522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  <a:alpha val="79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320040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1" dirty="0"/>
              </a:p>
            </p:txBody>
          </p:sp>
          <p:sp>
            <p:nvSpPr>
              <p:cNvPr id="16" name="Rectangle 62">
                <a:extLst>
                  <a:ext uri="{FF2B5EF4-FFF2-40B4-BE49-F238E27FC236}">
                    <a16:creationId xmlns="" xmlns:a16="http://schemas.microsoft.com/office/drawing/2014/main" id="{30A72DA4-F183-463B-8913-C3D6263A4E65}"/>
                  </a:ext>
                </a:extLst>
              </p:cNvPr>
              <p:cNvSpPr/>
              <p:nvPr/>
            </p:nvSpPr>
            <p:spPr>
              <a:xfrm>
                <a:off x="6514934" y="4069547"/>
                <a:ext cx="2802730" cy="27585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just" eaLnBrk="1" fontAlgn="auto" hangingPunct="1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zh-TW" altLang="en-US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選擇招生學生，點選查詢</a:t>
                </a:r>
                <a:endParaRPr lang="en-US" altLang="zh-TW" sz="22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just" eaLnBrk="1" fontAlgn="auto" hangingPunct="1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zh-TW" altLang="en-US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選擇科</a:t>
                </a:r>
                <a:r>
                  <a:rPr lang="en-US" altLang="zh-TW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組</a:t>
                </a:r>
                <a:r>
                  <a:rPr lang="en-US" altLang="zh-TW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</a:p>
              <a:p>
                <a:pPr algn="just" eaLnBrk="1" fontAlgn="auto" hangingPunct="1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zh-TW" altLang="en-US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點選新增，移至右方暫存區</a:t>
                </a:r>
                <a:endParaRPr lang="en-US" altLang="zh-TW" sz="22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just" eaLnBrk="1" fontAlgn="auto" hangingPunct="1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zh-TW" altLang="en-US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已選填志願暫存區</a:t>
                </a:r>
                <a:endParaRPr lang="en-US" altLang="zh-TW" sz="22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just" eaLnBrk="1" fontAlgn="auto" hangingPunct="1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zh-TW" altLang="en-US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選點暫存區之志願</a:t>
                </a:r>
                <a:endParaRPr lang="en-US" altLang="zh-TW" sz="22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just" eaLnBrk="1" fontAlgn="auto" hangingPunct="1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zh-TW" altLang="en-US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志願順序排序上下移動</a:t>
                </a:r>
                <a:endParaRPr lang="en-US" altLang="zh-TW" sz="22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just" eaLnBrk="1" fontAlgn="auto" hangingPunct="1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zh-TW" altLang="en-US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移除志願</a:t>
                </a:r>
                <a:endParaRPr lang="en-US" sz="22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17" name="Oval 61">
              <a:extLst>
                <a:ext uri="{FF2B5EF4-FFF2-40B4-BE49-F238E27FC236}">
                  <a16:creationId xmlns="" xmlns:a16="http://schemas.microsoft.com/office/drawing/2014/main" id="{55497F7E-CFF7-4F36-943E-41C2C14BA434}"/>
                </a:ext>
              </a:extLst>
            </p:cNvPr>
            <p:cNvSpPr/>
            <p:nvPr/>
          </p:nvSpPr>
          <p:spPr>
            <a:xfrm>
              <a:off x="7941283" y="4459660"/>
              <a:ext cx="288909" cy="288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chemeClr val="accent2">
                      <a:lumMod val="75000"/>
                    </a:schemeClr>
                  </a:solidFill>
                </a:rPr>
                <a:t>4</a:t>
              </a:r>
            </a:p>
          </p:txBody>
        </p:sp>
        <p:sp>
          <p:nvSpPr>
            <p:cNvPr id="18" name="Oval 40">
              <a:extLst>
                <a:ext uri="{FF2B5EF4-FFF2-40B4-BE49-F238E27FC236}">
                  <a16:creationId xmlns="" xmlns:a16="http://schemas.microsoft.com/office/drawing/2014/main" id="{DA84B160-3C5E-425C-9168-D517ED2E99A6}"/>
                </a:ext>
              </a:extLst>
            </p:cNvPr>
            <p:cNvSpPr/>
            <p:nvPr/>
          </p:nvSpPr>
          <p:spPr>
            <a:xfrm>
              <a:off x="7941283" y="4805343"/>
              <a:ext cx="287547" cy="28829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chemeClr val="accent1">
                      <a:lumMod val="75000"/>
                    </a:schemeClr>
                  </a:solidFill>
                </a:rPr>
                <a:t>5</a:t>
              </a:r>
            </a:p>
          </p:txBody>
        </p:sp>
        <p:sp>
          <p:nvSpPr>
            <p:cNvPr id="19" name="Oval 45">
              <a:extLst>
                <a:ext uri="{FF2B5EF4-FFF2-40B4-BE49-F238E27FC236}">
                  <a16:creationId xmlns="" xmlns:a16="http://schemas.microsoft.com/office/drawing/2014/main" id="{F5306101-53A4-45A9-85B8-EC3EF7398F88}"/>
                </a:ext>
              </a:extLst>
            </p:cNvPr>
            <p:cNvSpPr/>
            <p:nvPr/>
          </p:nvSpPr>
          <p:spPr>
            <a:xfrm>
              <a:off x="7941283" y="4090750"/>
              <a:ext cx="288909" cy="28693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chemeClr val="accent3">
                      <a:lumMod val="75000"/>
                    </a:schemeClr>
                  </a:solidFill>
                </a:rPr>
                <a:t>3</a:t>
              </a:r>
            </a:p>
          </p:txBody>
        </p:sp>
        <p:sp>
          <p:nvSpPr>
            <p:cNvPr id="20" name="Oval 56">
              <a:extLst>
                <a:ext uri="{FF2B5EF4-FFF2-40B4-BE49-F238E27FC236}">
                  <a16:creationId xmlns="" xmlns:a16="http://schemas.microsoft.com/office/drawing/2014/main" id="{033371B3-0C06-4B39-9C4D-694C84D90BBA}"/>
                </a:ext>
              </a:extLst>
            </p:cNvPr>
            <p:cNvSpPr/>
            <p:nvPr/>
          </p:nvSpPr>
          <p:spPr>
            <a:xfrm>
              <a:off x="7942646" y="3750533"/>
              <a:ext cx="288909" cy="28829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</a:rPr>
                <a:t>2</a:t>
              </a:r>
            </a:p>
          </p:txBody>
        </p:sp>
        <p:sp>
          <p:nvSpPr>
            <p:cNvPr id="21" name="Oval 50">
              <a:extLst>
                <a:ext uri="{FF2B5EF4-FFF2-40B4-BE49-F238E27FC236}">
                  <a16:creationId xmlns="" xmlns:a16="http://schemas.microsoft.com/office/drawing/2014/main" id="{7150590E-63BC-4760-A7E4-AB6F08EC4FE9}"/>
                </a:ext>
              </a:extLst>
            </p:cNvPr>
            <p:cNvSpPr/>
            <p:nvPr/>
          </p:nvSpPr>
          <p:spPr>
            <a:xfrm>
              <a:off x="7941283" y="3389821"/>
              <a:ext cx="287547" cy="28829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</a:p>
          </p:txBody>
        </p:sp>
        <p:sp>
          <p:nvSpPr>
            <p:cNvPr id="22" name="Oval 40">
              <a:extLst>
                <a:ext uri="{FF2B5EF4-FFF2-40B4-BE49-F238E27FC236}">
                  <a16:creationId xmlns="" xmlns:a16="http://schemas.microsoft.com/office/drawing/2014/main" id="{DA84B160-3C5E-425C-9168-D517ED2E99A6}"/>
                </a:ext>
              </a:extLst>
            </p:cNvPr>
            <p:cNvSpPr/>
            <p:nvPr/>
          </p:nvSpPr>
          <p:spPr>
            <a:xfrm>
              <a:off x="7941283" y="5159223"/>
              <a:ext cx="288909" cy="288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chemeClr val="accent4">
                      <a:lumMod val="75000"/>
                    </a:schemeClr>
                  </a:solidFill>
                </a:rPr>
                <a:t>6</a:t>
              </a:r>
            </a:p>
          </p:txBody>
        </p:sp>
        <p:sp>
          <p:nvSpPr>
            <p:cNvPr id="23" name="Oval 40">
              <a:extLst>
                <a:ext uri="{FF2B5EF4-FFF2-40B4-BE49-F238E27FC236}">
                  <a16:creationId xmlns="" xmlns:a16="http://schemas.microsoft.com/office/drawing/2014/main" id="{DA84B160-3C5E-425C-9168-D517ED2E99A6}"/>
                </a:ext>
              </a:extLst>
            </p:cNvPr>
            <p:cNvSpPr/>
            <p:nvPr/>
          </p:nvSpPr>
          <p:spPr>
            <a:xfrm>
              <a:off x="7941283" y="5509005"/>
              <a:ext cx="288909" cy="28693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7030A0"/>
                  </a:solidFill>
                </a:rPr>
                <a:t>7</a:t>
              </a:r>
            </a:p>
          </p:txBody>
        </p:sp>
      </p:grpSp>
      <p:pic>
        <p:nvPicPr>
          <p:cNvPr id="210949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571625"/>
            <a:ext cx="7473950" cy="5053013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61">
            <a:extLst>
              <a:ext uri="{FF2B5EF4-FFF2-40B4-BE49-F238E27FC236}">
                <a16:creationId xmlns="" xmlns:a16="http://schemas.microsoft.com/office/drawing/2014/main" id="{55497F7E-CFF7-4F36-943E-41C2C14BA434}"/>
              </a:ext>
            </a:extLst>
          </p:cNvPr>
          <p:cNvSpPr/>
          <p:nvPr/>
        </p:nvSpPr>
        <p:spPr>
          <a:xfrm>
            <a:off x="4471988" y="1747838"/>
            <a:ext cx="334962" cy="3349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chemeClr val="accent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6" name="Oval 45">
            <a:extLst>
              <a:ext uri="{FF2B5EF4-FFF2-40B4-BE49-F238E27FC236}">
                <a16:creationId xmlns="" xmlns:a16="http://schemas.microsoft.com/office/drawing/2014/main" id="{F5306101-53A4-45A9-85B8-EC3EF7398F88}"/>
              </a:ext>
            </a:extLst>
          </p:cNvPr>
          <p:cNvSpPr/>
          <p:nvPr/>
        </p:nvSpPr>
        <p:spPr>
          <a:xfrm>
            <a:off x="3541713" y="1801813"/>
            <a:ext cx="336550" cy="3349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7" name="Oval 56">
            <a:extLst>
              <a:ext uri="{FF2B5EF4-FFF2-40B4-BE49-F238E27FC236}">
                <a16:creationId xmlns="" xmlns:a16="http://schemas.microsoft.com/office/drawing/2014/main" id="{033371B3-0C06-4B39-9C4D-694C84D90BBA}"/>
              </a:ext>
            </a:extLst>
          </p:cNvPr>
          <p:cNvSpPr/>
          <p:nvPr/>
        </p:nvSpPr>
        <p:spPr>
          <a:xfrm>
            <a:off x="93663" y="2224088"/>
            <a:ext cx="334962" cy="3333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8" name="Oval 50">
            <a:extLst>
              <a:ext uri="{FF2B5EF4-FFF2-40B4-BE49-F238E27FC236}">
                <a16:creationId xmlns="" xmlns:a16="http://schemas.microsoft.com/office/drawing/2014/main" id="{7150590E-63BC-4760-A7E4-AB6F08EC4FE9}"/>
              </a:ext>
            </a:extLst>
          </p:cNvPr>
          <p:cNvSpPr/>
          <p:nvPr/>
        </p:nvSpPr>
        <p:spPr>
          <a:xfrm>
            <a:off x="352425" y="1195388"/>
            <a:ext cx="334963" cy="3349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9" name="Oval 40">
            <a:extLst>
              <a:ext uri="{FF2B5EF4-FFF2-40B4-BE49-F238E27FC236}">
                <a16:creationId xmlns="" xmlns:a16="http://schemas.microsoft.com/office/drawing/2014/main" id="{DA84B160-3C5E-425C-9168-D517ED2E99A6}"/>
              </a:ext>
            </a:extLst>
          </p:cNvPr>
          <p:cNvSpPr/>
          <p:nvPr/>
        </p:nvSpPr>
        <p:spPr>
          <a:xfrm>
            <a:off x="3586163" y="3086100"/>
            <a:ext cx="334962" cy="3349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30" name="Oval 40">
            <a:extLst>
              <a:ext uri="{FF2B5EF4-FFF2-40B4-BE49-F238E27FC236}">
                <a16:creationId xmlns="" xmlns:a16="http://schemas.microsoft.com/office/drawing/2014/main" id="{DA84B160-3C5E-425C-9168-D517ED2E99A6}"/>
              </a:ext>
            </a:extLst>
          </p:cNvPr>
          <p:cNvSpPr/>
          <p:nvPr/>
        </p:nvSpPr>
        <p:spPr>
          <a:xfrm>
            <a:off x="3509963" y="3887788"/>
            <a:ext cx="334962" cy="334962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7030A0"/>
                </a:solidFill>
              </a:rPr>
              <a:t>7</a:t>
            </a:r>
          </a:p>
        </p:txBody>
      </p:sp>
      <p:sp>
        <p:nvSpPr>
          <p:cNvPr id="31" name="矩形 30"/>
          <p:cNvSpPr/>
          <p:nvPr/>
        </p:nvSpPr>
        <p:spPr>
          <a:xfrm>
            <a:off x="287338" y="1604963"/>
            <a:ext cx="2325687" cy="28575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461963" y="2111375"/>
            <a:ext cx="3013075" cy="85883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33" name="矩形 32"/>
          <p:cNvSpPr/>
          <p:nvPr/>
        </p:nvSpPr>
        <p:spPr>
          <a:xfrm>
            <a:off x="4471988" y="2803525"/>
            <a:ext cx="2947987" cy="15398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5" name="Oval 40">
            <a:extLst>
              <a:ext uri="{FF2B5EF4-FFF2-40B4-BE49-F238E27FC236}">
                <a16:creationId xmlns="" xmlns:a16="http://schemas.microsoft.com/office/drawing/2014/main" id="{DA84B160-3C5E-425C-9168-D517ED2E99A6}"/>
              </a:ext>
            </a:extLst>
          </p:cNvPr>
          <p:cNvSpPr/>
          <p:nvPr/>
        </p:nvSpPr>
        <p:spPr>
          <a:xfrm>
            <a:off x="7251700" y="2692400"/>
            <a:ext cx="334963" cy="3349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210960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36A4FE2A-B1A7-4155-BB75-1FDF9D168092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13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527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994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38" y="1271588"/>
            <a:ext cx="8277225" cy="47498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2995" name="群組 4"/>
          <p:cNvGrpSpPr>
            <a:grpSpLocks/>
          </p:cNvGrpSpPr>
          <p:nvPr/>
        </p:nvGrpSpPr>
        <p:grpSpPr bwMode="auto">
          <a:xfrm>
            <a:off x="93663" y="107950"/>
            <a:ext cx="2638425" cy="422275"/>
            <a:chOff x="92955" y="107475"/>
            <a:chExt cx="8589132" cy="1231553"/>
          </a:xfrm>
        </p:grpSpPr>
        <p:sp>
          <p:nvSpPr>
            <p:cNvPr id="6" name="Pentagon 4"/>
            <p:cNvSpPr/>
            <p:nvPr/>
          </p:nvSpPr>
          <p:spPr>
            <a:xfrm>
              <a:off x="723445" y="320450"/>
              <a:ext cx="7958642" cy="972279"/>
            </a:xfrm>
            <a:prstGeom prst="homePlate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7" name="Pentagon 5"/>
            <p:cNvSpPr/>
            <p:nvPr/>
          </p:nvSpPr>
          <p:spPr>
            <a:xfrm>
              <a:off x="723445" y="237112"/>
              <a:ext cx="7757091" cy="972279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8" name="Diamond 6"/>
            <p:cNvSpPr/>
            <p:nvPr/>
          </p:nvSpPr>
          <p:spPr>
            <a:xfrm>
              <a:off x="92955" y="107475"/>
              <a:ext cx="1198964" cy="1231553"/>
            </a:xfrm>
            <a:prstGeom prst="diamond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endParaRPr lang="ko-KR" altLang="en-US" b="1" dirty="0">
                <a:latin typeface="微軟正黑體" panose="020B0604030504040204" pitchFamily="34" charset="-120"/>
              </a:endParaRPr>
            </a:p>
          </p:txBody>
        </p:sp>
        <p:sp>
          <p:nvSpPr>
            <p:cNvPr id="213013" name="TextBox 10"/>
            <p:cNvSpPr txBox="1">
              <a:spLocks noChangeArrowheads="1"/>
            </p:cNvSpPr>
            <p:nvPr/>
          </p:nvSpPr>
          <p:spPr bwMode="auto">
            <a:xfrm>
              <a:off x="1554751" y="273761"/>
              <a:ext cx="6505154" cy="1029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700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選填登記志願系統</a:t>
              </a:r>
              <a:endParaRPr lang="en-US" altLang="ko-KR" sz="1700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212996" name="標題 1"/>
          <p:cNvSpPr txBox="1">
            <a:spLocks/>
          </p:cNvSpPr>
          <p:nvPr/>
        </p:nvSpPr>
        <p:spPr bwMode="auto">
          <a:xfrm>
            <a:off x="381000" y="541338"/>
            <a:ext cx="10515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、選填志願及順序</a:t>
            </a: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(3/6)</a:t>
            </a:r>
            <a:endParaRPr lang="zh-TW" altLang="en-US" sz="3600" b="1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2997" name="矩形 2"/>
          <p:cNvSpPr>
            <a:spLocks noChangeArrowheads="1"/>
          </p:cNvSpPr>
          <p:nvPr/>
        </p:nvSpPr>
        <p:spPr bwMode="auto">
          <a:xfrm>
            <a:off x="887413" y="6127750"/>
            <a:ext cx="10213975" cy="461963"/>
          </a:xfrm>
          <a:prstGeom prst="rect">
            <a:avLst/>
          </a:prstGeom>
          <a:solidFill>
            <a:srgbClr val="FFE5E5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：為避免網路壅塞，請儘早上網選填登記志願並送出，逾期概不受理。</a:t>
            </a:r>
            <a:endParaRPr lang="en-US" altLang="zh-TW" sz="2400" b="1" u="sng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12998" name="群組 13"/>
          <p:cNvGrpSpPr>
            <a:grpSpLocks/>
          </p:cNvGrpSpPr>
          <p:nvPr/>
        </p:nvGrpSpPr>
        <p:grpSpPr bwMode="auto">
          <a:xfrm>
            <a:off x="428625" y="2065338"/>
            <a:ext cx="3814763" cy="2962275"/>
            <a:chOff x="542057" y="2065946"/>
            <a:chExt cx="3814141" cy="2962345"/>
          </a:xfrm>
        </p:grpSpPr>
        <p:grpSp>
          <p:nvGrpSpPr>
            <p:cNvPr id="213002" name="群組 1"/>
            <p:cNvGrpSpPr>
              <a:grpSpLocks/>
            </p:cNvGrpSpPr>
            <p:nvPr/>
          </p:nvGrpSpPr>
          <p:grpSpPr bwMode="auto">
            <a:xfrm>
              <a:off x="542057" y="2065946"/>
              <a:ext cx="3814141" cy="2962345"/>
              <a:chOff x="628650" y="2832345"/>
              <a:chExt cx="1577340" cy="2789857"/>
            </a:xfrm>
          </p:grpSpPr>
          <p:grpSp>
            <p:nvGrpSpPr>
              <p:cNvPr id="213005" name="Group 6"/>
              <p:cNvGrpSpPr>
                <a:grpSpLocks/>
              </p:cNvGrpSpPr>
              <p:nvPr/>
            </p:nvGrpSpPr>
            <p:grpSpPr bwMode="auto">
              <a:xfrm>
                <a:off x="628650" y="2833754"/>
                <a:ext cx="1577340" cy="2788448"/>
                <a:chOff x="497608" y="2958796"/>
                <a:chExt cx="3020291" cy="3099104"/>
              </a:xfrm>
            </p:grpSpPr>
            <p:sp>
              <p:nvSpPr>
                <p:cNvPr id="15" name="Rectangle 4"/>
                <p:cNvSpPr/>
                <p:nvPr/>
              </p:nvSpPr>
              <p:spPr>
                <a:xfrm>
                  <a:off x="497608" y="2958891"/>
                  <a:ext cx="3020291" cy="294613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200"/>
                </a:p>
              </p:txBody>
            </p:sp>
            <p:sp>
              <p:nvSpPr>
                <p:cNvPr id="16" name="Rectangle 5"/>
                <p:cNvSpPr/>
                <p:nvPr/>
              </p:nvSpPr>
              <p:spPr>
                <a:xfrm>
                  <a:off x="497608" y="5905027"/>
                  <a:ext cx="3020291" cy="152873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200"/>
                </a:p>
              </p:txBody>
            </p:sp>
          </p:grpSp>
          <p:sp>
            <p:nvSpPr>
              <p:cNvPr id="17" name="Rectangle 5"/>
              <p:cNvSpPr/>
              <p:nvPr/>
            </p:nvSpPr>
            <p:spPr>
              <a:xfrm>
                <a:off x="628650" y="2832345"/>
                <a:ext cx="1577340" cy="13754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/>
              </a:p>
            </p:txBody>
          </p:sp>
        </p:grpSp>
        <p:sp>
          <p:nvSpPr>
            <p:cNvPr id="213003" name="TextBox 25"/>
            <p:cNvSpPr txBox="1">
              <a:spLocks noChangeArrowheads="1"/>
            </p:cNvSpPr>
            <p:nvPr/>
          </p:nvSpPr>
          <p:spPr bwMode="auto">
            <a:xfrm>
              <a:off x="619501" y="2290167"/>
              <a:ext cx="3641532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2000" b="1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選填登記志願後，可點選暫存志願，右方會顯示</a:t>
              </a:r>
              <a:r>
                <a:rPr lang="en-US" altLang="zh-TW" sz="2000" b="1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  <a:r>
                <a:rPr lang="zh-TW" altLang="en-US" sz="2000" b="1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暫存就讀志願順序成功</a:t>
              </a:r>
              <a:endPara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13004" name="矩形 2"/>
            <p:cNvSpPr>
              <a:spLocks noChangeArrowheads="1"/>
            </p:cNvSpPr>
            <p:nvPr/>
          </p:nvSpPr>
          <p:spPr bwMode="auto">
            <a:xfrm>
              <a:off x="599623" y="3384451"/>
              <a:ext cx="3715305" cy="1446550"/>
            </a:xfrm>
            <a:prstGeom prst="rect">
              <a:avLst/>
            </a:prstGeom>
            <a:solidFill>
              <a:srgbClr val="FF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2200" b="1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暫存志願不代表確定送出，若未於規定時間內確定送出者，亦視同未上網選填登記志願，放棄參加分發</a:t>
              </a:r>
              <a:endParaRPr lang="en-US" altLang="zh-TW" sz="2200" b="1" u="sng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3670300" y="5454650"/>
            <a:ext cx="858838" cy="47625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7662863" y="5461000"/>
            <a:ext cx="4064000" cy="530225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13001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708BAF7-690A-45CA-83B9-000567606FF7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535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2" name="圖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25" y="1179513"/>
            <a:ext cx="4075113" cy="53594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43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4"/>
          <a:stretch>
            <a:fillRect/>
          </a:stretch>
        </p:blipFill>
        <p:spPr bwMode="auto">
          <a:xfrm>
            <a:off x="381000" y="1498600"/>
            <a:ext cx="6473825" cy="4738688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44" name="標題 1"/>
          <p:cNvSpPr txBox="1">
            <a:spLocks/>
          </p:cNvSpPr>
          <p:nvPr/>
        </p:nvSpPr>
        <p:spPr bwMode="auto">
          <a:xfrm>
            <a:off x="381000" y="541338"/>
            <a:ext cx="10515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、選填志願及順序</a:t>
            </a: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(4/6)</a:t>
            </a:r>
            <a:endParaRPr lang="zh-TW" altLang="en-US" sz="3600" b="1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15045" name="群組 4"/>
          <p:cNvGrpSpPr>
            <a:grpSpLocks/>
          </p:cNvGrpSpPr>
          <p:nvPr/>
        </p:nvGrpSpPr>
        <p:grpSpPr bwMode="auto">
          <a:xfrm>
            <a:off x="93663" y="107950"/>
            <a:ext cx="2638425" cy="422275"/>
            <a:chOff x="92955" y="107475"/>
            <a:chExt cx="8589132" cy="1231553"/>
          </a:xfrm>
        </p:grpSpPr>
        <p:sp>
          <p:nvSpPr>
            <p:cNvPr id="6" name="Pentagon 4"/>
            <p:cNvSpPr/>
            <p:nvPr/>
          </p:nvSpPr>
          <p:spPr>
            <a:xfrm>
              <a:off x="723445" y="320450"/>
              <a:ext cx="7958642" cy="972279"/>
            </a:xfrm>
            <a:prstGeom prst="homePlate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7" name="Pentagon 5"/>
            <p:cNvSpPr/>
            <p:nvPr/>
          </p:nvSpPr>
          <p:spPr>
            <a:xfrm>
              <a:off x="723445" y="237112"/>
              <a:ext cx="7757091" cy="972279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8" name="Diamond 6"/>
            <p:cNvSpPr/>
            <p:nvPr/>
          </p:nvSpPr>
          <p:spPr>
            <a:xfrm>
              <a:off x="92955" y="107475"/>
              <a:ext cx="1198964" cy="1231553"/>
            </a:xfrm>
            <a:prstGeom prst="diamond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endParaRPr lang="ko-KR" altLang="en-US" b="1" dirty="0">
                <a:latin typeface="微軟正黑體" panose="020B0604030504040204" pitchFamily="34" charset="-120"/>
              </a:endParaRPr>
            </a:p>
          </p:txBody>
        </p:sp>
        <p:sp>
          <p:nvSpPr>
            <p:cNvPr id="215058" name="TextBox 10"/>
            <p:cNvSpPr txBox="1">
              <a:spLocks noChangeArrowheads="1"/>
            </p:cNvSpPr>
            <p:nvPr/>
          </p:nvSpPr>
          <p:spPr bwMode="auto">
            <a:xfrm>
              <a:off x="1554751" y="273761"/>
              <a:ext cx="6505154" cy="1029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700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選填登記志願系統</a:t>
              </a:r>
              <a:endParaRPr lang="en-US" altLang="ko-KR" sz="1700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215046" name="矩形 2"/>
          <p:cNvSpPr>
            <a:spLocks noChangeArrowheads="1"/>
          </p:cNvSpPr>
          <p:nvPr/>
        </p:nvSpPr>
        <p:spPr bwMode="auto">
          <a:xfrm>
            <a:off x="7864475" y="3233738"/>
            <a:ext cx="2968625" cy="830262"/>
          </a:xfrm>
          <a:prstGeom prst="rect">
            <a:avLst/>
          </a:prstGeom>
          <a:solidFill>
            <a:srgbClr val="FFE5E5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此為</a:t>
            </a:r>
            <a:r>
              <a:rPr lang="zh-TW" altLang="en-US" sz="24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暫存檢核用，請檢核確認志願順序</a:t>
            </a:r>
            <a:endParaRPr lang="en-US" altLang="zh-TW" sz="2400" b="1" u="sng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5047" name="矩形 2"/>
          <p:cNvSpPr>
            <a:spLocks noChangeArrowheads="1"/>
          </p:cNvSpPr>
          <p:nvPr/>
        </p:nvSpPr>
        <p:spPr bwMode="auto">
          <a:xfrm>
            <a:off x="2316163" y="4357688"/>
            <a:ext cx="3962400" cy="1200150"/>
          </a:xfrm>
          <a:prstGeom prst="rect">
            <a:avLst/>
          </a:prstGeom>
          <a:solidFill>
            <a:srgbClr val="FFE5E5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免試生在確定送出志願前，可點選「</a:t>
            </a:r>
            <a:r>
              <a:rPr lang="zh-TW" altLang="en-US" sz="24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列印暫存志願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」鈕檢核確認志願順序</a:t>
            </a:r>
            <a:endParaRPr lang="en-US" altLang="zh-TW" sz="2400" b="1" u="sng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7675" y="3100388"/>
            <a:ext cx="3279775" cy="54927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7864475" y="1346200"/>
            <a:ext cx="2889250" cy="3175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6" name="向右箭號 15"/>
          <p:cNvSpPr/>
          <p:nvPr/>
        </p:nvSpPr>
        <p:spPr bwMode="auto">
          <a:xfrm rot="5400000">
            <a:off x="2677319" y="3840957"/>
            <a:ext cx="708025" cy="325437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7486540" y="716709"/>
            <a:ext cx="3646929" cy="378372"/>
          </a:xfrm>
          <a:prstGeom prst="rect">
            <a:avLst/>
          </a:prstGeom>
          <a:solidFill>
            <a:srgbClr val="FFFF8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提醒您尚未完成網路選填登記志願</a:t>
            </a:r>
          </a:p>
        </p:txBody>
      </p:sp>
      <p:sp>
        <p:nvSpPr>
          <p:cNvPr id="18" name="向右箭號 17"/>
          <p:cNvSpPr/>
          <p:nvPr/>
        </p:nvSpPr>
        <p:spPr bwMode="auto">
          <a:xfrm>
            <a:off x="3727450" y="3422650"/>
            <a:ext cx="3584575" cy="227013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15053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303A9AFD-F833-47E1-8CC9-A55AC0994130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888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endParaRPr lang="ko-KR" altLang="en-US" b="1" dirty="0">
              <a:latin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3981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090" name="圖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4"/>
          <a:stretch>
            <a:fillRect/>
          </a:stretch>
        </p:blipFill>
        <p:spPr bwMode="auto">
          <a:xfrm>
            <a:off x="598488" y="1428750"/>
            <a:ext cx="6473825" cy="4738688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7091" name="群組 3"/>
          <p:cNvGrpSpPr>
            <a:grpSpLocks/>
          </p:cNvGrpSpPr>
          <p:nvPr/>
        </p:nvGrpSpPr>
        <p:grpSpPr bwMode="auto">
          <a:xfrm>
            <a:off x="93663" y="107950"/>
            <a:ext cx="2638425" cy="422275"/>
            <a:chOff x="92955" y="107475"/>
            <a:chExt cx="8589132" cy="1231553"/>
          </a:xfrm>
        </p:grpSpPr>
        <p:sp>
          <p:nvSpPr>
            <p:cNvPr id="5" name="Pentagon 4"/>
            <p:cNvSpPr/>
            <p:nvPr/>
          </p:nvSpPr>
          <p:spPr>
            <a:xfrm>
              <a:off x="723445" y="320450"/>
              <a:ext cx="7958642" cy="972279"/>
            </a:xfrm>
            <a:prstGeom prst="homePlate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6" name="Pentagon 5"/>
            <p:cNvSpPr/>
            <p:nvPr/>
          </p:nvSpPr>
          <p:spPr>
            <a:xfrm>
              <a:off x="723445" y="237112"/>
              <a:ext cx="7757091" cy="972279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7" name="Diamond 6"/>
            <p:cNvSpPr/>
            <p:nvPr/>
          </p:nvSpPr>
          <p:spPr>
            <a:xfrm>
              <a:off x="92955" y="107475"/>
              <a:ext cx="1198964" cy="1231553"/>
            </a:xfrm>
            <a:prstGeom prst="diamond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endParaRPr lang="ko-KR" altLang="en-US" b="1" dirty="0">
                <a:latin typeface="微軟正黑體" panose="020B0604030504040204" pitchFamily="34" charset="-120"/>
              </a:endParaRPr>
            </a:p>
          </p:txBody>
        </p:sp>
        <p:sp>
          <p:nvSpPr>
            <p:cNvPr id="217118" name="TextBox 10"/>
            <p:cNvSpPr txBox="1">
              <a:spLocks noChangeArrowheads="1"/>
            </p:cNvSpPr>
            <p:nvPr/>
          </p:nvSpPr>
          <p:spPr bwMode="auto">
            <a:xfrm>
              <a:off x="1554751" y="273761"/>
              <a:ext cx="6505154" cy="1029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700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選填登記志願系統</a:t>
              </a:r>
              <a:endParaRPr lang="en-US" altLang="ko-KR" sz="1700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217092" name="標題 1"/>
          <p:cNvSpPr txBox="1">
            <a:spLocks/>
          </p:cNvSpPr>
          <p:nvPr/>
        </p:nvSpPr>
        <p:spPr bwMode="auto">
          <a:xfrm>
            <a:off x="381000" y="541338"/>
            <a:ext cx="10515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、選填志願及順序</a:t>
            </a: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(5/6)</a:t>
            </a:r>
            <a:endParaRPr lang="zh-TW" altLang="en-US" sz="3600" b="1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47700" y="4140200"/>
            <a:ext cx="2898775" cy="12747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3946525" y="1446213"/>
            <a:ext cx="3063875" cy="198278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647700" y="5872163"/>
            <a:ext cx="588963" cy="26828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17096" name="矩形 2"/>
          <p:cNvSpPr>
            <a:spLocks noChangeArrowheads="1"/>
          </p:cNvSpPr>
          <p:nvPr/>
        </p:nvSpPr>
        <p:spPr bwMode="auto">
          <a:xfrm>
            <a:off x="3933825" y="3535363"/>
            <a:ext cx="3089275" cy="831850"/>
          </a:xfrm>
          <a:prstGeom prst="rect">
            <a:avLst/>
          </a:prstGeom>
          <a:solidFill>
            <a:srgbClr val="FFE5E5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確認所選填之</a:t>
            </a:r>
            <a:r>
              <a:rPr lang="zh-TW" altLang="en-US" sz="24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志願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4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志願順序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是否無誤</a:t>
            </a:r>
            <a:endParaRPr lang="en-US" altLang="zh-TW" sz="2400" b="1" u="sng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17097" name="群組 14"/>
          <p:cNvGrpSpPr>
            <a:grpSpLocks/>
          </p:cNvGrpSpPr>
          <p:nvPr/>
        </p:nvGrpSpPr>
        <p:grpSpPr bwMode="auto">
          <a:xfrm>
            <a:off x="7515225" y="1174750"/>
            <a:ext cx="4075113" cy="3152775"/>
            <a:chOff x="7931744" y="3042770"/>
            <a:chExt cx="3498256" cy="2712927"/>
          </a:xfrm>
        </p:grpSpPr>
        <p:grpSp>
          <p:nvGrpSpPr>
            <p:cNvPr id="217109" name="Group 58"/>
            <p:cNvGrpSpPr>
              <a:grpSpLocks/>
            </p:cNvGrpSpPr>
            <p:nvPr/>
          </p:nvGrpSpPr>
          <p:grpSpPr bwMode="auto">
            <a:xfrm>
              <a:off x="7931744" y="3042770"/>
              <a:ext cx="3498256" cy="2712927"/>
              <a:chOff x="6306598" y="3734324"/>
              <a:chExt cx="3145872" cy="2932173"/>
            </a:xfrm>
          </p:grpSpPr>
          <p:sp>
            <p:nvSpPr>
              <p:cNvPr id="24" name="Right Triangle 59">
                <a:extLst>
                  <a:ext uri="{FF2B5EF4-FFF2-40B4-BE49-F238E27FC236}">
                    <a16:creationId xmlns="" xmlns:a16="http://schemas.microsoft.com/office/drawing/2014/main" id="{13D75164-4795-4CB1-9B83-E1A87DE5630E}"/>
                  </a:ext>
                </a:extLst>
              </p:cNvPr>
              <p:cNvSpPr/>
              <p:nvPr/>
            </p:nvSpPr>
            <p:spPr>
              <a:xfrm rot="5400000">
                <a:off x="9055861" y="4064115"/>
                <a:ext cx="391251" cy="401966"/>
              </a:xfrm>
              <a:prstGeom prst="rtTriangle">
                <a:avLst/>
              </a:prstGeom>
              <a:solidFill>
                <a:schemeClr val="accent6">
                  <a:lumMod val="75000"/>
                  <a:alpha val="61000"/>
                </a:schemeClr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5" name="Rectangle 60">
                <a:extLst>
                  <a:ext uri="{FF2B5EF4-FFF2-40B4-BE49-F238E27FC236}">
                    <a16:creationId xmlns="" xmlns:a16="http://schemas.microsoft.com/office/drawing/2014/main" id="{44F2124A-88B4-4B93-B61A-561CD31CC7EA}"/>
                  </a:ext>
                </a:extLst>
              </p:cNvPr>
              <p:cNvSpPr/>
              <p:nvPr/>
            </p:nvSpPr>
            <p:spPr>
              <a:xfrm>
                <a:off x="6306598" y="3734324"/>
                <a:ext cx="3145872" cy="33514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  <a:alpha val="79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320040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1" dirty="0"/>
              </a:p>
            </p:txBody>
          </p:sp>
          <p:sp>
            <p:nvSpPr>
              <p:cNvPr id="26" name="Rectangle 62">
                <a:extLst>
                  <a:ext uri="{FF2B5EF4-FFF2-40B4-BE49-F238E27FC236}">
                    <a16:creationId xmlns="" xmlns:a16="http://schemas.microsoft.com/office/drawing/2014/main" id="{30A72DA4-F183-463B-8913-C3D6263A4E65}"/>
                  </a:ext>
                </a:extLst>
              </p:cNvPr>
              <p:cNvSpPr/>
              <p:nvPr/>
            </p:nvSpPr>
            <p:spPr>
              <a:xfrm>
                <a:off x="6437727" y="4069472"/>
                <a:ext cx="2871358" cy="259702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just" eaLnBrk="1" fontAlgn="auto" hangingPunct="1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zh-TW" altLang="en-US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確認志願順序選填無誤後，須輸入</a:t>
                </a:r>
                <a:r>
                  <a:rPr lang="en-US" altLang="zh-TW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:</a:t>
                </a:r>
              </a:p>
              <a:p>
                <a:pPr algn="just" eaLnBrk="1" fontAlgn="auto" hangingPunct="1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zh-TW" altLang="en-US" sz="2200" b="1" u="sng" dirty="0">
                    <a:solidFill>
                      <a:srgbClr val="C0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身分證統一編號</a:t>
                </a:r>
                <a:r>
                  <a:rPr lang="en-US" altLang="zh-TW" sz="2200" b="1" u="sng" dirty="0">
                    <a:solidFill>
                      <a:srgbClr val="C0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2200" b="1" u="sng" dirty="0">
                    <a:solidFill>
                      <a:srgbClr val="C0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居留證號或入出境許可證統一編號</a:t>
                </a:r>
                <a:r>
                  <a:rPr lang="en-US" altLang="zh-TW" sz="2200" b="1" u="sng" dirty="0">
                    <a:solidFill>
                      <a:srgbClr val="C0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r>
                  <a:rPr lang="zh-TW" altLang="en-US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、</a:t>
                </a:r>
                <a:endParaRPr lang="en-US" altLang="zh-TW" sz="22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just" eaLnBrk="1" fontAlgn="auto" hangingPunct="1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zh-TW" altLang="en-US" sz="2200" b="1" u="sng" dirty="0">
                    <a:solidFill>
                      <a:srgbClr val="C0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出生年月日</a:t>
                </a:r>
                <a:r>
                  <a:rPr lang="zh-TW" altLang="en-US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、</a:t>
                </a:r>
                <a:endParaRPr lang="en-US" altLang="zh-TW" sz="22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just" eaLnBrk="1" fontAlgn="auto" hangingPunct="1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zh-TW" altLang="en-US" sz="2200" b="1" u="sng" dirty="0">
                    <a:solidFill>
                      <a:srgbClr val="C0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通行碼</a:t>
                </a:r>
                <a:r>
                  <a:rPr lang="zh-TW" altLang="en-US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及</a:t>
                </a:r>
                <a:r>
                  <a:rPr lang="zh-TW" altLang="en-US" sz="2200" b="1" u="sng" dirty="0">
                    <a:solidFill>
                      <a:srgbClr val="C0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驗證碼</a:t>
                </a:r>
                <a:endParaRPr lang="en-US" altLang="zh-TW" sz="2200" b="1" u="sng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just" eaLnBrk="1" fontAlgn="auto" hangingPunct="1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zh-TW" altLang="en-US" sz="22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即可點選</a:t>
                </a:r>
                <a:r>
                  <a:rPr lang="zh-TW" altLang="en-US" sz="2400" b="1" dirty="0">
                    <a:solidFill>
                      <a:srgbClr val="C0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確定送出</a:t>
                </a:r>
                <a:endParaRPr lang="en-US" sz="2400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21" name="Oval 50">
              <a:extLst>
                <a:ext uri="{FF2B5EF4-FFF2-40B4-BE49-F238E27FC236}">
                  <a16:creationId xmlns="" xmlns:a16="http://schemas.microsoft.com/office/drawing/2014/main" id="{7150590E-63BC-4760-A7E4-AB6F08EC4FE9}"/>
                </a:ext>
              </a:extLst>
            </p:cNvPr>
            <p:cNvSpPr/>
            <p:nvPr/>
          </p:nvSpPr>
          <p:spPr>
            <a:xfrm>
              <a:off x="7941284" y="3056430"/>
              <a:ext cx="287546" cy="28823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</a:p>
          </p:txBody>
        </p:sp>
      </p:grpSp>
      <p:sp>
        <p:nvSpPr>
          <p:cNvPr id="27" name="Oval 56">
            <a:extLst>
              <a:ext uri="{FF2B5EF4-FFF2-40B4-BE49-F238E27FC236}">
                <a16:creationId xmlns="" xmlns:a16="http://schemas.microsoft.com/office/drawing/2014/main" id="{033371B3-0C06-4B39-9C4D-694C84D90BBA}"/>
              </a:ext>
            </a:extLst>
          </p:cNvPr>
          <p:cNvSpPr/>
          <p:nvPr/>
        </p:nvSpPr>
        <p:spPr>
          <a:xfrm>
            <a:off x="2422525" y="5465763"/>
            <a:ext cx="336550" cy="3333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17099" name="矩形 2"/>
          <p:cNvSpPr>
            <a:spLocks noChangeArrowheads="1"/>
          </p:cNvSpPr>
          <p:nvPr/>
        </p:nvSpPr>
        <p:spPr bwMode="auto">
          <a:xfrm>
            <a:off x="1758950" y="5857875"/>
            <a:ext cx="3582988" cy="830263"/>
          </a:xfrm>
          <a:prstGeom prst="rect">
            <a:avLst/>
          </a:prstGeom>
          <a:solidFill>
            <a:srgbClr val="FFE5E5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志願未確定送出</a:t>
            </a:r>
            <a:endParaRPr lang="en-US" altLang="zh-TW" sz="24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400" b="1" u="sng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皆可返回修改志願及順序</a:t>
            </a:r>
            <a:endParaRPr lang="en-US" altLang="zh-TW" sz="2400" b="1" u="sng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向右箭號 29"/>
          <p:cNvSpPr/>
          <p:nvPr/>
        </p:nvSpPr>
        <p:spPr bwMode="auto">
          <a:xfrm rot="10800000">
            <a:off x="1236663" y="5872163"/>
            <a:ext cx="523875" cy="325437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31" name="矩形 30"/>
          <p:cNvSpPr/>
          <p:nvPr/>
        </p:nvSpPr>
        <p:spPr>
          <a:xfrm>
            <a:off x="2784475" y="5503863"/>
            <a:ext cx="655638" cy="2460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34" name="Oval 50">
            <a:extLst>
              <a:ext uri="{FF2B5EF4-FFF2-40B4-BE49-F238E27FC236}">
                <a16:creationId xmlns="" xmlns:a16="http://schemas.microsoft.com/office/drawing/2014/main" id="{7150590E-63BC-4760-A7E4-AB6F08EC4FE9}"/>
              </a:ext>
            </a:extLst>
          </p:cNvPr>
          <p:cNvSpPr/>
          <p:nvPr/>
        </p:nvSpPr>
        <p:spPr>
          <a:xfrm>
            <a:off x="901700" y="3971925"/>
            <a:ext cx="336550" cy="3349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grpSp>
        <p:nvGrpSpPr>
          <p:cNvPr id="217103" name="群組 1"/>
          <p:cNvGrpSpPr>
            <a:grpSpLocks/>
          </p:cNvGrpSpPr>
          <p:nvPr/>
        </p:nvGrpSpPr>
        <p:grpSpPr bwMode="auto">
          <a:xfrm>
            <a:off x="7515225" y="4711700"/>
            <a:ext cx="4075113" cy="1549400"/>
            <a:chOff x="7514812" y="4712013"/>
            <a:chExt cx="4074904" cy="1549453"/>
          </a:xfrm>
        </p:grpSpPr>
        <p:sp>
          <p:nvSpPr>
            <p:cNvPr id="35" name="Right Triangle 59">
              <a:extLst>
                <a:ext uri="{FF2B5EF4-FFF2-40B4-BE49-F238E27FC236}">
                  <a16:creationId xmlns="" xmlns:a16="http://schemas.microsoft.com/office/drawing/2014/main" id="{13D75164-4795-4CB1-9B83-E1A87DE5630E}"/>
                </a:ext>
              </a:extLst>
            </p:cNvPr>
            <p:cNvSpPr/>
            <p:nvPr/>
          </p:nvSpPr>
          <p:spPr>
            <a:xfrm rot="5400000">
              <a:off x="11119028" y="5022403"/>
              <a:ext cx="420701" cy="520673"/>
            </a:xfrm>
            <a:prstGeom prst="rtTriangle">
              <a:avLst/>
            </a:prstGeom>
            <a:solidFill>
              <a:schemeClr val="accent5">
                <a:lumMod val="75000"/>
                <a:alpha val="61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6" name="Rectangle 60">
              <a:extLst>
                <a:ext uri="{FF2B5EF4-FFF2-40B4-BE49-F238E27FC236}">
                  <a16:creationId xmlns="" xmlns:a16="http://schemas.microsoft.com/office/drawing/2014/main" id="{44F2124A-88B4-4B93-B61A-561CD31CC7EA}"/>
                </a:ext>
              </a:extLst>
            </p:cNvPr>
            <p:cNvSpPr/>
            <p:nvPr/>
          </p:nvSpPr>
          <p:spPr>
            <a:xfrm>
              <a:off x="7514812" y="4712013"/>
              <a:ext cx="4074904" cy="360375"/>
            </a:xfrm>
            <a:prstGeom prst="rect">
              <a:avLst/>
            </a:prstGeom>
            <a:solidFill>
              <a:schemeClr val="accent5">
                <a:lumMod val="40000"/>
                <a:lumOff val="60000"/>
                <a:alpha val="79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2004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/>
            </a:p>
          </p:txBody>
        </p:sp>
        <p:sp>
          <p:nvSpPr>
            <p:cNvPr id="37" name="Rectangle 62">
              <a:extLst>
                <a:ext uri="{FF2B5EF4-FFF2-40B4-BE49-F238E27FC236}">
                  <a16:creationId xmlns="" xmlns:a16="http://schemas.microsoft.com/office/drawing/2014/main" id="{30A72DA4-F183-463B-8913-C3D6263A4E65}"/>
                </a:ext>
              </a:extLst>
            </p:cNvPr>
            <p:cNvSpPr/>
            <p:nvPr/>
          </p:nvSpPr>
          <p:spPr>
            <a:xfrm>
              <a:off x="7684666" y="5072388"/>
              <a:ext cx="3719321" cy="118907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2400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注意</a:t>
              </a:r>
              <a:endPara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2400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確定送出即不可修改志願及順序</a:t>
              </a:r>
              <a:endPara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2" name="Oval 56">
              <a:extLst>
                <a:ext uri="{FF2B5EF4-FFF2-40B4-BE49-F238E27FC236}">
                  <a16:creationId xmlns="" xmlns:a16="http://schemas.microsoft.com/office/drawing/2014/main" id="{033371B3-0C06-4B39-9C4D-694C84D90BBA}"/>
                </a:ext>
              </a:extLst>
            </p:cNvPr>
            <p:cNvSpPr/>
            <p:nvPr/>
          </p:nvSpPr>
          <p:spPr>
            <a:xfrm>
              <a:off x="7525924" y="4724713"/>
              <a:ext cx="334945" cy="33497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</a:rPr>
                <a:t>2</a:t>
              </a:r>
            </a:p>
          </p:txBody>
        </p:sp>
      </p:grpSp>
      <p:sp>
        <p:nvSpPr>
          <p:cNvPr id="217104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88A54519-B5E5-4FC7-8749-0CED04D1E5AC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16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7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38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0" y="541338"/>
            <a:ext cx="4292600" cy="6110287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9139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1316038"/>
            <a:ext cx="6626225" cy="2773362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9140" name="群組 4"/>
          <p:cNvGrpSpPr>
            <a:grpSpLocks/>
          </p:cNvGrpSpPr>
          <p:nvPr/>
        </p:nvGrpSpPr>
        <p:grpSpPr bwMode="auto">
          <a:xfrm>
            <a:off x="93663" y="107950"/>
            <a:ext cx="2638425" cy="422275"/>
            <a:chOff x="92955" y="107475"/>
            <a:chExt cx="8589132" cy="1231553"/>
          </a:xfrm>
        </p:grpSpPr>
        <p:sp>
          <p:nvSpPr>
            <p:cNvPr id="6" name="Pentagon 4"/>
            <p:cNvSpPr/>
            <p:nvPr/>
          </p:nvSpPr>
          <p:spPr>
            <a:xfrm>
              <a:off x="723445" y="320450"/>
              <a:ext cx="7958642" cy="972279"/>
            </a:xfrm>
            <a:prstGeom prst="homePlate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7" name="Pentagon 5"/>
            <p:cNvSpPr/>
            <p:nvPr/>
          </p:nvSpPr>
          <p:spPr>
            <a:xfrm>
              <a:off x="723445" y="237112"/>
              <a:ext cx="7757091" cy="972279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8" name="Diamond 6"/>
            <p:cNvSpPr/>
            <p:nvPr/>
          </p:nvSpPr>
          <p:spPr>
            <a:xfrm>
              <a:off x="92955" y="107475"/>
              <a:ext cx="1198964" cy="1231553"/>
            </a:xfrm>
            <a:prstGeom prst="diamond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endParaRPr lang="ko-KR" altLang="en-US" b="1" dirty="0">
                <a:latin typeface="微軟正黑體" panose="020B0604030504040204" pitchFamily="34" charset="-120"/>
              </a:endParaRPr>
            </a:p>
          </p:txBody>
        </p:sp>
        <p:sp>
          <p:nvSpPr>
            <p:cNvPr id="219155" name="TextBox 10"/>
            <p:cNvSpPr txBox="1">
              <a:spLocks noChangeArrowheads="1"/>
            </p:cNvSpPr>
            <p:nvPr/>
          </p:nvSpPr>
          <p:spPr bwMode="auto">
            <a:xfrm>
              <a:off x="1554751" y="273761"/>
              <a:ext cx="6505154" cy="1029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700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選填登記志願系統</a:t>
              </a:r>
              <a:endParaRPr lang="en-US" altLang="ko-KR" sz="1700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219141" name="標題 1"/>
          <p:cNvSpPr txBox="1">
            <a:spLocks/>
          </p:cNvSpPr>
          <p:nvPr/>
        </p:nvSpPr>
        <p:spPr bwMode="auto">
          <a:xfrm>
            <a:off x="381000" y="541338"/>
            <a:ext cx="10515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、選填志願及順序</a:t>
            </a: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(6/6)</a:t>
            </a:r>
            <a:endParaRPr lang="zh-TW" altLang="en-US" sz="3600" b="1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27888" y="6235700"/>
            <a:ext cx="4068762" cy="25717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252413" y="2460625"/>
            <a:ext cx="6505575" cy="70961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grpSp>
        <p:nvGrpSpPr>
          <p:cNvPr id="219144" name="Group 58"/>
          <p:cNvGrpSpPr>
            <a:grpSpLocks/>
          </p:cNvGrpSpPr>
          <p:nvPr/>
        </p:nvGrpSpPr>
        <p:grpSpPr bwMode="auto">
          <a:xfrm>
            <a:off x="1466850" y="4175125"/>
            <a:ext cx="4075113" cy="2565400"/>
            <a:chOff x="6306598" y="3734324"/>
            <a:chExt cx="3145872" cy="2385688"/>
          </a:xfrm>
        </p:grpSpPr>
        <p:sp>
          <p:nvSpPr>
            <p:cNvPr id="18" name="Right Triangle 59">
              <a:extLst>
                <a:ext uri="{FF2B5EF4-FFF2-40B4-BE49-F238E27FC236}">
                  <a16:creationId xmlns="" xmlns:a16="http://schemas.microsoft.com/office/drawing/2014/main" id="{13D75164-4795-4CB1-9B83-E1A87DE5630E}"/>
                </a:ext>
              </a:extLst>
            </p:cNvPr>
            <p:cNvSpPr/>
            <p:nvPr/>
          </p:nvSpPr>
          <p:spPr>
            <a:xfrm rot="5400000">
              <a:off x="9055878" y="4064069"/>
              <a:ext cx="391217" cy="401966"/>
            </a:xfrm>
            <a:prstGeom prst="rtTriangle">
              <a:avLst/>
            </a:prstGeom>
            <a:solidFill>
              <a:schemeClr val="accent6">
                <a:lumMod val="75000"/>
                <a:alpha val="61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Rectangle 60">
              <a:extLst>
                <a:ext uri="{FF2B5EF4-FFF2-40B4-BE49-F238E27FC236}">
                  <a16:creationId xmlns="" xmlns:a16="http://schemas.microsoft.com/office/drawing/2014/main" id="{44F2124A-88B4-4B93-B61A-561CD31CC7EA}"/>
                </a:ext>
              </a:extLst>
            </p:cNvPr>
            <p:cNvSpPr/>
            <p:nvPr/>
          </p:nvSpPr>
          <p:spPr>
            <a:xfrm>
              <a:off x="6306598" y="3734324"/>
              <a:ext cx="3145872" cy="335119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79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20040" anchor="ctr"/>
            <a:lstStyle/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24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         畫面顯示</a:t>
              </a:r>
              <a:endParaRPr lang="en-US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Rectangle 62">
              <a:extLst>
                <a:ext uri="{FF2B5EF4-FFF2-40B4-BE49-F238E27FC236}">
                  <a16:creationId xmlns="" xmlns:a16="http://schemas.microsoft.com/office/drawing/2014/main" id="{30A72DA4-F183-463B-8913-C3D6263A4E65}"/>
                </a:ext>
              </a:extLst>
            </p:cNvPr>
            <p:cNvSpPr/>
            <p:nvPr/>
          </p:nvSpPr>
          <p:spPr>
            <a:xfrm>
              <a:off x="6437727" y="4069443"/>
              <a:ext cx="2871358" cy="20505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just" eaLnBrk="1" fontAlgn="auto" hangingPunct="1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zh-TW" altLang="en-US" sz="2800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您已完成網路選填登記志願</a:t>
              </a:r>
              <a:r>
                <a:rPr lang="zh-TW" altLang="en-US" sz="28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之訊息，並產生</a:t>
              </a:r>
              <a:r>
                <a:rPr lang="zh-TW" altLang="en-US" sz="2800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就讀志願表</a:t>
              </a:r>
              <a:r>
                <a:rPr lang="zh-TW" altLang="en-US" sz="28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，才算完成網路選填登記志願程序</a:t>
              </a:r>
              <a:endParaRPr 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219145" name="矩形 2"/>
          <p:cNvSpPr>
            <a:spLocks noChangeArrowheads="1"/>
          </p:cNvSpPr>
          <p:nvPr/>
        </p:nvSpPr>
        <p:spPr bwMode="auto">
          <a:xfrm>
            <a:off x="7070725" y="3344863"/>
            <a:ext cx="4503738" cy="830262"/>
          </a:xfrm>
          <a:prstGeom prst="rect">
            <a:avLst/>
          </a:prstGeom>
          <a:solidFill>
            <a:srgbClr val="FFE5E5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志願表繳回國中學校承辦老師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免試生自存一份</a:t>
            </a:r>
            <a:endParaRPr lang="en-US" altLang="zh-TW" sz="24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9980613" y="628650"/>
            <a:ext cx="844550" cy="2587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19147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F75A9045-99C6-4992-B67A-466D161E9DB1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17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6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8472" y="0"/>
            <a:ext cx="10515600" cy="1325563"/>
          </a:xfrm>
        </p:spPr>
        <p:txBody>
          <a:bodyPr/>
          <a:lstStyle/>
          <a:p>
            <a:r>
              <a:rPr lang="zh-TW" altLang="en-US" dirty="0"/>
              <a:t>五專優先免試志願選填說明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161288"/>
            <a:ext cx="10515600" cy="5015675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US" altLang="zh-TW" dirty="0" smtClean="0"/>
              <a:t>6/1</a:t>
            </a:r>
            <a:r>
              <a:rPr lang="zh-TW" altLang="en-US" dirty="0"/>
              <a:t>（二）</a:t>
            </a:r>
            <a:r>
              <a:rPr lang="en-US" altLang="zh-TW" dirty="0"/>
              <a:t>10:00~6/2(</a:t>
            </a:r>
            <a:r>
              <a:rPr lang="zh-TW" altLang="en-US" dirty="0"/>
              <a:t>三</a:t>
            </a:r>
            <a:r>
              <a:rPr lang="en-US" altLang="zh-TW" dirty="0"/>
              <a:t>)12:00 </a:t>
            </a:r>
            <a:r>
              <a:rPr lang="zh-TW" altLang="en-US" dirty="0"/>
              <a:t>成績查詢 </a:t>
            </a:r>
            <a:r>
              <a:rPr lang="en-US" altLang="zh-TW" dirty="0"/>
              <a:t>(</a:t>
            </a:r>
            <a:r>
              <a:rPr lang="zh-TW" altLang="en-US" dirty="0"/>
              <a:t>不含國中教育會考及志願序積分</a:t>
            </a:r>
            <a:r>
              <a:rPr lang="en-US" altLang="zh-TW" dirty="0"/>
              <a:t>)</a:t>
            </a:r>
            <a:r>
              <a:rPr lang="zh-TW" altLang="en-US" dirty="0"/>
              <a:t>、受理成績</a:t>
            </a:r>
            <a:r>
              <a:rPr lang="zh-TW" altLang="en-US" dirty="0" smtClean="0"/>
              <a:t>複查，</a:t>
            </a:r>
            <a:r>
              <a:rPr lang="zh-TW" altLang="en-US" dirty="0" smtClean="0">
                <a:solidFill>
                  <a:srgbClr val="FF0000"/>
                </a:solidFill>
              </a:rPr>
              <a:t>請務必上網查看，以免成績有誤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  招生</a:t>
            </a:r>
            <a:r>
              <a:rPr lang="zh-TW" altLang="en-US" dirty="0"/>
              <a:t>委員會建議</a:t>
            </a:r>
            <a:r>
              <a:rPr lang="zh-TW" altLang="en-US" dirty="0">
                <a:solidFill>
                  <a:srgbClr val="FF0000"/>
                </a:solidFill>
              </a:rPr>
              <a:t>請勿使用手機或平板電腦登入</a:t>
            </a:r>
            <a:r>
              <a:rPr lang="zh-TW" altLang="en-US" dirty="0"/>
              <a:t>使用五專優免</a:t>
            </a:r>
            <a:r>
              <a:rPr lang="zh-TW" altLang="en-US" dirty="0" smtClean="0"/>
              <a:t>招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生</a:t>
            </a:r>
            <a:r>
              <a:rPr lang="zh-TW" altLang="en-US" dirty="0"/>
              <a:t>系統，避免畫面資料不完全，以致漏登資料而影響權益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 可填</a:t>
            </a:r>
            <a:r>
              <a:rPr lang="en-US" altLang="zh-TW" dirty="0" smtClean="0">
                <a:solidFill>
                  <a:srgbClr val="FF0000"/>
                </a:solidFill>
              </a:rPr>
              <a:t>30</a:t>
            </a:r>
            <a:r>
              <a:rPr lang="zh-TW" altLang="en-US" dirty="0" smtClean="0">
                <a:solidFill>
                  <a:srgbClr val="FF0000"/>
                </a:solidFill>
              </a:rPr>
              <a:t>個志願</a:t>
            </a:r>
            <a:r>
              <a:rPr lang="zh-TW" altLang="en-US" dirty="0" smtClean="0"/>
              <a:t>，</a:t>
            </a:r>
            <a:r>
              <a:rPr lang="zh-TW" altLang="zh-TW" dirty="0" smtClean="0">
                <a:solidFill>
                  <a:srgbClr val="FF0000"/>
                </a:solidFill>
              </a:rPr>
              <a:t>全國</a:t>
            </a:r>
            <a:r>
              <a:rPr lang="zh-TW" altLang="zh-TW" dirty="0">
                <a:solidFill>
                  <a:srgbClr val="FF0000"/>
                </a:solidFill>
              </a:rPr>
              <a:t>學校、科系皆可</a:t>
            </a:r>
            <a:r>
              <a:rPr lang="zh-TW" altLang="zh-TW" dirty="0" smtClean="0">
                <a:solidFill>
                  <a:srgbClr val="FF0000"/>
                </a:solidFill>
              </a:rPr>
              <a:t>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6</a:t>
            </a:r>
            <a:r>
              <a:rPr lang="en-US" altLang="zh-TW" dirty="0" smtClean="0"/>
              <a:t>.</a:t>
            </a:r>
            <a:r>
              <a:rPr lang="zh-TW" altLang="en-US" dirty="0" smtClean="0"/>
              <a:t>  若</a:t>
            </a:r>
            <a:r>
              <a:rPr lang="zh-TW" altLang="en-US" dirty="0"/>
              <a:t>仍有疑問，請洽本校註冊組</a:t>
            </a:r>
            <a:r>
              <a:rPr lang="en-US" altLang="zh-TW" dirty="0"/>
              <a:t>(06)2587571</a:t>
            </a:r>
            <a:r>
              <a:rPr lang="zh-TW" altLang="en-US" dirty="0"/>
              <a:t>轉</a:t>
            </a:r>
            <a:r>
              <a:rPr lang="en-US" altLang="zh-TW" dirty="0"/>
              <a:t>108</a:t>
            </a:r>
          </a:p>
          <a:p>
            <a:pPr marL="0" indent="0">
              <a:buNone/>
            </a:pPr>
            <a:r>
              <a:rPr lang="zh-TW" altLang="en-US" dirty="0"/>
              <a:t>                            或招生委員會</a:t>
            </a:r>
            <a:r>
              <a:rPr lang="en-US" altLang="zh-TW" dirty="0"/>
              <a:t>(02)27725333</a:t>
            </a:r>
            <a:r>
              <a:rPr lang="zh-TW" altLang="en-US" dirty="0"/>
              <a:t>轉</a:t>
            </a:r>
            <a:r>
              <a:rPr lang="en-US" altLang="zh-TW" dirty="0"/>
              <a:t>222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0742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66" name="圖片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600" y="3236913"/>
            <a:ext cx="5445125" cy="3160712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0467" name="群組 5"/>
          <p:cNvGrpSpPr>
            <a:grpSpLocks/>
          </p:cNvGrpSpPr>
          <p:nvPr/>
        </p:nvGrpSpPr>
        <p:grpSpPr bwMode="auto">
          <a:xfrm>
            <a:off x="93663" y="107950"/>
            <a:ext cx="4122737" cy="603250"/>
            <a:chOff x="92955" y="107475"/>
            <a:chExt cx="8589132" cy="1256327"/>
          </a:xfrm>
        </p:grpSpPr>
        <p:sp>
          <p:nvSpPr>
            <p:cNvPr id="7" name="Pentagon 4"/>
            <p:cNvSpPr/>
            <p:nvPr/>
          </p:nvSpPr>
          <p:spPr>
            <a:xfrm>
              <a:off x="724654" y="322374"/>
              <a:ext cx="7957433" cy="968693"/>
            </a:xfrm>
            <a:prstGeom prst="homePlate">
              <a:avLst/>
            </a:prstGeom>
            <a:solidFill>
              <a:srgbClr val="B0DCEE"/>
            </a:solidFill>
            <a:ln>
              <a:solidFill>
                <a:srgbClr val="B0DC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8" name="Pentagon 5"/>
            <p:cNvSpPr/>
            <p:nvPr/>
          </p:nvSpPr>
          <p:spPr>
            <a:xfrm>
              <a:off x="724654" y="239720"/>
              <a:ext cx="7752379" cy="968695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B0DC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9" name="Diamond 6"/>
            <p:cNvSpPr/>
            <p:nvPr/>
          </p:nvSpPr>
          <p:spPr>
            <a:xfrm>
              <a:off x="92955" y="107475"/>
              <a:ext cx="1197253" cy="1233185"/>
            </a:xfrm>
            <a:prstGeom prst="diamond">
              <a:avLst/>
            </a:prstGeom>
            <a:solidFill>
              <a:srgbClr val="B0DCEE"/>
            </a:solidFill>
            <a:ln>
              <a:solidFill>
                <a:srgbClr val="B0DC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 dirty="0"/>
            </a:p>
          </p:txBody>
        </p:sp>
        <p:sp>
          <p:nvSpPr>
            <p:cNvPr id="190482" name="직사각형 39"/>
            <p:cNvSpPr>
              <a:spLocks noChangeArrowheads="1"/>
            </p:cNvSpPr>
            <p:nvPr/>
          </p:nvSpPr>
          <p:spPr bwMode="auto">
            <a:xfrm>
              <a:off x="409759" y="188675"/>
              <a:ext cx="528481" cy="1090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一</a:t>
              </a:r>
              <a:r>
                <a:rPr lang="en-US" altLang="ko-KR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 </a:t>
              </a:r>
              <a:endParaRPr lang="ko-KR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맑은 고딕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90483" name="TextBox 10"/>
            <p:cNvSpPr txBox="1">
              <a:spLocks noChangeArrowheads="1"/>
            </p:cNvSpPr>
            <p:nvPr/>
          </p:nvSpPr>
          <p:spPr bwMode="auto">
            <a:xfrm>
              <a:off x="1554751" y="273762"/>
              <a:ext cx="6229480" cy="109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免試生查詢系統</a:t>
              </a:r>
              <a:endParaRPr lang="en-US" altLang="ko-KR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pic>
        <p:nvPicPr>
          <p:cNvPr id="190468" name="圖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858838"/>
            <a:ext cx="5930900" cy="5572125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矩形 14"/>
          <p:cNvSpPr/>
          <p:nvPr/>
        </p:nvSpPr>
        <p:spPr>
          <a:xfrm>
            <a:off x="5803900" y="1395413"/>
            <a:ext cx="566738" cy="18891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2244725" y="2332038"/>
            <a:ext cx="1004888" cy="42227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460375" y="5441950"/>
            <a:ext cx="1319213" cy="23177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8" name="向右箭號 17"/>
          <p:cNvSpPr/>
          <p:nvPr/>
        </p:nvSpPr>
        <p:spPr bwMode="auto">
          <a:xfrm>
            <a:off x="6078538" y="2487613"/>
            <a:ext cx="1028700" cy="325437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90473" name="標題 1"/>
          <p:cNvSpPr txBox="1">
            <a:spLocks/>
          </p:cNvSpPr>
          <p:nvPr/>
        </p:nvSpPr>
        <p:spPr bwMode="auto">
          <a:xfrm>
            <a:off x="6710363" y="211138"/>
            <a:ext cx="4878387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、系統登入</a:t>
            </a:r>
          </a:p>
        </p:txBody>
      </p:sp>
      <p:sp>
        <p:nvSpPr>
          <p:cNvPr id="20" name="內容版面配置區 2"/>
          <p:cNvSpPr>
            <a:spLocks noGrp="1"/>
          </p:cNvSpPr>
          <p:nvPr>
            <p:ph idx="1"/>
          </p:nvPr>
        </p:nvSpPr>
        <p:spPr>
          <a:xfrm>
            <a:off x="6734175" y="881063"/>
            <a:ext cx="5229225" cy="232886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進入免試生查詢系統</a:t>
            </a:r>
            <a:endParaRPr lang="en-US" altLang="zh-TW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5600" indent="0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登入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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輸入身分證字號</a:t>
            </a:r>
            <a:r>
              <a:rPr lang="en-US" altLang="zh-TW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居留證號或</a:t>
            </a:r>
            <a:endParaRPr lang="en-US" altLang="zh-TW" sz="2400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5600" indent="0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入出境許可證統一證號</a:t>
            </a:r>
            <a:r>
              <a:rPr lang="en-US" altLang="zh-TW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55600" indent="0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sz="2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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輸入出生年月日</a:t>
            </a:r>
            <a:r>
              <a:rPr lang="en-US" altLang="zh-TW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(6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碼</a:t>
            </a:r>
            <a:r>
              <a:rPr lang="en-US" altLang="zh-TW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)</a:t>
            </a:r>
          </a:p>
          <a:p>
            <a:pPr marL="355600" indent="0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sz="24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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驗證碼</a:t>
            </a:r>
            <a:endParaRPr lang="en-US" altLang="zh-TW" sz="2400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91400" y="4630738"/>
            <a:ext cx="3819525" cy="130333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1578747" y="5295975"/>
            <a:ext cx="1671145" cy="378372"/>
          </a:xfrm>
          <a:prstGeom prst="rect">
            <a:avLst/>
          </a:prstGeom>
          <a:solidFill>
            <a:srgbClr val="FBCEC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考生作業系統</a:t>
            </a:r>
          </a:p>
        </p:txBody>
      </p:sp>
      <p:sp>
        <p:nvSpPr>
          <p:cNvPr id="23" name="矩形 22"/>
          <p:cNvSpPr/>
          <p:nvPr/>
        </p:nvSpPr>
        <p:spPr>
          <a:xfrm>
            <a:off x="2175745" y="2769657"/>
            <a:ext cx="1933902" cy="616104"/>
          </a:xfrm>
          <a:prstGeom prst="rect">
            <a:avLst/>
          </a:prstGeom>
          <a:solidFill>
            <a:srgbClr val="FBCEC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五專優免免試生查詢系統</a:t>
            </a:r>
          </a:p>
        </p:txBody>
      </p:sp>
      <p:sp>
        <p:nvSpPr>
          <p:cNvPr id="190478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21DA109D-5B5A-489D-9389-F3E2F8B0F47D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3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41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6200000">
            <a:off x="7590631" y="-2493168"/>
            <a:ext cx="522287" cy="6788150"/>
          </a:xfrm>
          <a:prstGeom prst="rect">
            <a:avLst/>
          </a:prstGeom>
          <a:solidFill>
            <a:srgbClr val="CDE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/>
          </a:p>
        </p:txBody>
      </p:sp>
      <p:sp>
        <p:nvSpPr>
          <p:cNvPr id="192515" name="矩形 4"/>
          <p:cNvSpPr>
            <a:spLocks noChangeArrowheads="1"/>
          </p:cNvSpPr>
          <p:nvPr/>
        </p:nvSpPr>
        <p:spPr bwMode="auto">
          <a:xfrm>
            <a:off x="4416425" y="704850"/>
            <a:ext cx="68294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22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110/5/25</a:t>
            </a:r>
            <a:r>
              <a:rPr lang="zh-TW" altLang="en-US" sz="22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（二）</a:t>
            </a:r>
            <a:r>
              <a:rPr lang="en-US" altLang="zh-TW" sz="22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12:00</a:t>
            </a:r>
            <a:r>
              <a:rPr lang="zh-TW" altLang="en-US" sz="22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起至 </a:t>
            </a:r>
            <a:r>
              <a:rPr lang="en-US" altLang="zh-TW" sz="22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110/5/27</a:t>
            </a:r>
            <a:r>
              <a:rPr lang="zh-TW" altLang="en-US" sz="22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（四）</a:t>
            </a:r>
            <a:r>
              <a:rPr lang="en-US" altLang="zh-TW" sz="22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17:00</a:t>
            </a:r>
            <a:r>
              <a:rPr lang="zh-TW" altLang="en-US" sz="22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止</a:t>
            </a:r>
            <a:endParaRPr lang="en-US" altLang="zh-TW" sz="2200" b="1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2516" name="Rectangle 16"/>
          <p:cNvSpPr>
            <a:spLocks noChangeArrowheads="1"/>
          </p:cNvSpPr>
          <p:nvPr/>
        </p:nvSpPr>
        <p:spPr bwMode="auto">
          <a:xfrm>
            <a:off x="1443038" y="1212850"/>
            <a:ext cx="8824912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5392" bIns="25392" anchor="ctr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34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免試生之姓名為全名顯示</a:t>
            </a:r>
            <a:endParaRPr lang="en-US" altLang="zh-TW" sz="2400" b="1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ts val="34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狀態：已收件或未收件</a:t>
            </a:r>
            <a:endParaRPr lang="zh-TW" altLang="zh-TW" sz="2400" b="1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92517" name="標題 1"/>
          <p:cNvSpPr txBox="1">
            <a:spLocks/>
          </p:cNvSpPr>
          <p:nvPr/>
        </p:nvSpPr>
        <p:spPr bwMode="auto">
          <a:xfrm>
            <a:off x="663575" y="539750"/>
            <a:ext cx="10515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、查詢收件狀態</a:t>
            </a:r>
          </a:p>
        </p:txBody>
      </p:sp>
      <p:grpSp>
        <p:nvGrpSpPr>
          <p:cNvPr id="192518" name="群組 8"/>
          <p:cNvGrpSpPr>
            <a:grpSpLocks/>
          </p:cNvGrpSpPr>
          <p:nvPr/>
        </p:nvGrpSpPr>
        <p:grpSpPr bwMode="auto">
          <a:xfrm>
            <a:off x="93663" y="107950"/>
            <a:ext cx="2638425" cy="425450"/>
            <a:chOff x="92955" y="107475"/>
            <a:chExt cx="8589132" cy="1240364"/>
          </a:xfrm>
        </p:grpSpPr>
        <p:sp>
          <p:nvSpPr>
            <p:cNvPr id="10" name="Pentagon 4"/>
            <p:cNvSpPr/>
            <p:nvPr/>
          </p:nvSpPr>
          <p:spPr>
            <a:xfrm>
              <a:off x="723445" y="320373"/>
              <a:ext cx="7958642" cy="971927"/>
            </a:xfrm>
            <a:prstGeom prst="homePlate">
              <a:avLst/>
            </a:prstGeom>
            <a:solidFill>
              <a:srgbClr val="B0DCEE"/>
            </a:solidFill>
            <a:ln>
              <a:solidFill>
                <a:srgbClr val="B0DC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11" name="Pentagon 5"/>
            <p:cNvSpPr/>
            <p:nvPr/>
          </p:nvSpPr>
          <p:spPr>
            <a:xfrm>
              <a:off x="723445" y="237065"/>
              <a:ext cx="7757091" cy="971927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B0DC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12" name="Diamond 6"/>
            <p:cNvSpPr/>
            <p:nvPr/>
          </p:nvSpPr>
          <p:spPr>
            <a:xfrm>
              <a:off x="92955" y="107475"/>
              <a:ext cx="1198964" cy="1231108"/>
            </a:xfrm>
            <a:prstGeom prst="diamond">
              <a:avLst/>
            </a:prstGeom>
            <a:solidFill>
              <a:srgbClr val="B0DCEE"/>
            </a:solidFill>
            <a:ln>
              <a:solidFill>
                <a:srgbClr val="B0DC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 dirty="0"/>
            </a:p>
          </p:txBody>
        </p:sp>
        <p:sp>
          <p:nvSpPr>
            <p:cNvPr id="192528" name="직사각형 39"/>
            <p:cNvSpPr>
              <a:spLocks noChangeArrowheads="1"/>
            </p:cNvSpPr>
            <p:nvPr/>
          </p:nvSpPr>
          <p:spPr bwMode="auto">
            <a:xfrm>
              <a:off x="409758" y="195313"/>
              <a:ext cx="528482" cy="1076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一</a:t>
              </a:r>
              <a:r>
                <a:rPr lang="en-US" altLang="ko-KR" sz="18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 </a:t>
              </a:r>
              <a:endParaRPr lang="ko-KR" altLang="en-US" sz="1800" dirty="0">
                <a:solidFill>
                  <a:schemeClr val="bg1"/>
                </a:solidFill>
                <a:latin typeface="微軟正黑體" panose="020B0604030504040204" pitchFamily="34" charset="-120"/>
                <a:ea typeface="맑은 고딕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92529" name="TextBox 10"/>
            <p:cNvSpPr txBox="1">
              <a:spLocks noChangeArrowheads="1"/>
            </p:cNvSpPr>
            <p:nvPr/>
          </p:nvSpPr>
          <p:spPr bwMode="auto">
            <a:xfrm>
              <a:off x="1554751" y="273761"/>
              <a:ext cx="6229481" cy="1074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免試生查詢系統</a:t>
              </a:r>
              <a:endParaRPr lang="en-US" altLang="ko-KR" sz="1800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grpSp>
        <p:nvGrpSpPr>
          <p:cNvPr id="192519" name="群組 15"/>
          <p:cNvGrpSpPr>
            <a:grpSpLocks/>
          </p:cNvGrpSpPr>
          <p:nvPr/>
        </p:nvGrpSpPr>
        <p:grpSpPr bwMode="auto">
          <a:xfrm>
            <a:off x="892175" y="2187575"/>
            <a:ext cx="10058400" cy="4344988"/>
            <a:chOff x="892017" y="2187642"/>
            <a:chExt cx="10058400" cy="4345619"/>
          </a:xfrm>
        </p:grpSpPr>
        <p:pic>
          <p:nvPicPr>
            <p:cNvPr id="192523" name="圖片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017" y="2187642"/>
              <a:ext cx="10058400" cy="4345619"/>
            </a:xfrm>
            <a:prstGeom prst="rect">
              <a:avLst/>
            </a:prstGeom>
            <a:noFill/>
            <a:ln w="28575">
              <a:solidFill>
                <a:srgbClr val="00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矩形 14"/>
            <p:cNvSpPr/>
            <p:nvPr/>
          </p:nvSpPr>
          <p:spPr>
            <a:xfrm>
              <a:off x="2017555" y="4789933"/>
              <a:ext cx="2911475" cy="338186"/>
            </a:xfrm>
            <a:prstGeom prst="rect">
              <a:avLst/>
            </a:prstGeom>
            <a:blipFill>
              <a:blip r:embed="rId4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/>
            </a:p>
          </p:txBody>
        </p:sp>
      </p:grpSp>
      <p:sp>
        <p:nvSpPr>
          <p:cNvPr id="17" name="矩形 16"/>
          <p:cNvSpPr/>
          <p:nvPr/>
        </p:nvSpPr>
        <p:spPr>
          <a:xfrm>
            <a:off x="1104900" y="3783013"/>
            <a:ext cx="942975" cy="34131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4467225" y="5453063"/>
            <a:ext cx="2868613" cy="34131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92522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D577C5A4-DCE1-4589-A03B-3B376141D4EF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87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62" name="群組 4"/>
          <p:cNvGrpSpPr>
            <a:grpSpLocks/>
          </p:cNvGrpSpPr>
          <p:nvPr/>
        </p:nvGrpSpPr>
        <p:grpSpPr bwMode="auto">
          <a:xfrm>
            <a:off x="93663" y="107950"/>
            <a:ext cx="2638425" cy="425450"/>
            <a:chOff x="92955" y="107475"/>
            <a:chExt cx="8589132" cy="1240364"/>
          </a:xfrm>
        </p:grpSpPr>
        <p:sp>
          <p:nvSpPr>
            <p:cNvPr id="6" name="Pentagon 4"/>
            <p:cNvSpPr/>
            <p:nvPr/>
          </p:nvSpPr>
          <p:spPr>
            <a:xfrm>
              <a:off x="723445" y="320373"/>
              <a:ext cx="7958642" cy="971927"/>
            </a:xfrm>
            <a:prstGeom prst="homePlate">
              <a:avLst/>
            </a:prstGeom>
            <a:solidFill>
              <a:srgbClr val="B0DCEE"/>
            </a:solidFill>
            <a:ln>
              <a:solidFill>
                <a:srgbClr val="B0DC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7" name="Pentagon 5"/>
            <p:cNvSpPr/>
            <p:nvPr/>
          </p:nvSpPr>
          <p:spPr>
            <a:xfrm>
              <a:off x="723445" y="237065"/>
              <a:ext cx="7757091" cy="971927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B0DC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8" name="Diamond 6"/>
            <p:cNvSpPr/>
            <p:nvPr/>
          </p:nvSpPr>
          <p:spPr>
            <a:xfrm>
              <a:off x="92955" y="107475"/>
              <a:ext cx="1198964" cy="1231108"/>
            </a:xfrm>
            <a:prstGeom prst="diamond">
              <a:avLst/>
            </a:prstGeom>
            <a:solidFill>
              <a:srgbClr val="B0DCEE"/>
            </a:solidFill>
            <a:ln>
              <a:solidFill>
                <a:srgbClr val="B0DC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 dirty="0"/>
            </a:p>
          </p:txBody>
        </p:sp>
        <p:sp>
          <p:nvSpPr>
            <p:cNvPr id="194582" name="직사각형 39"/>
            <p:cNvSpPr>
              <a:spLocks noChangeArrowheads="1"/>
            </p:cNvSpPr>
            <p:nvPr/>
          </p:nvSpPr>
          <p:spPr bwMode="auto">
            <a:xfrm>
              <a:off x="409758" y="196654"/>
              <a:ext cx="528482" cy="1074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一</a:t>
              </a:r>
              <a:r>
                <a:rPr lang="en-US" altLang="ko-KR" sz="18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 </a:t>
              </a:r>
              <a:endParaRPr lang="ko-KR" altLang="en-US" sz="1800" dirty="0">
                <a:solidFill>
                  <a:schemeClr val="bg1"/>
                </a:solidFill>
                <a:latin typeface="微軟正黑體" panose="020B0604030504040204" pitchFamily="34" charset="-120"/>
                <a:ea typeface="맑은 고딕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94583" name="TextBox 10"/>
            <p:cNvSpPr txBox="1">
              <a:spLocks noChangeArrowheads="1"/>
            </p:cNvSpPr>
            <p:nvPr/>
          </p:nvSpPr>
          <p:spPr bwMode="auto">
            <a:xfrm>
              <a:off x="1554751" y="273761"/>
              <a:ext cx="6229481" cy="1074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免試生查詢系統</a:t>
              </a:r>
              <a:endParaRPr lang="en-US" altLang="ko-KR" sz="1800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194565" name="標題 1"/>
          <p:cNvSpPr txBox="1">
            <a:spLocks/>
          </p:cNvSpPr>
          <p:nvPr/>
        </p:nvSpPr>
        <p:spPr bwMode="auto">
          <a:xfrm>
            <a:off x="663575" y="539750"/>
            <a:ext cx="10515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、成績查詢</a:t>
            </a:r>
          </a:p>
        </p:txBody>
      </p:sp>
      <p:sp>
        <p:nvSpPr>
          <p:cNvPr id="14" name="Rectangle 3"/>
          <p:cNvSpPr/>
          <p:nvPr/>
        </p:nvSpPr>
        <p:spPr>
          <a:xfrm rot="16200000">
            <a:off x="7455693" y="-2957565"/>
            <a:ext cx="523875" cy="8697913"/>
          </a:xfrm>
          <a:prstGeom prst="rect">
            <a:avLst/>
          </a:prstGeom>
          <a:solidFill>
            <a:srgbClr val="FBCE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/>
          </a:p>
        </p:txBody>
      </p:sp>
      <p:sp>
        <p:nvSpPr>
          <p:cNvPr id="194567" name="矩形 15"/>
          <p:cNvSpPr>
            <a:spLocks noChangeArrowheads="1"/>
          </p:cNvSpPr>
          <p:nvPr/>
        </p:nvSpPr>
        <p:spPr bwMode="auto">
          <a:xfrm>
            <a:off x="3368674" y="1196815"/>
            <a:ext cx="8831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110/6/11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五）</a:t>
            </a:r>
            <a:r>
              <a:rPr lang="en-US" altLang="zh-TW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15:00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起成績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查詢 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含國中教育會考，但不含志願序積分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194568" name="Rectangle 16"/>
          <p:cNvSpPr>
            <a:spLocks noChangeArrowheads="1"/>
          </p:cNvSpPr>
          <p:nvPr/>
        </p:nvSpPr>
        <p:spPr bwMode="auto">
          <a:xfrm>
            <a:off x="209550" y="1604902"/>
            <a:ext cx="5337175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5392" bIns="25392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審查狀態</a:t>
            </a:r>
            <a:r>
              <a:rPr lang="zh-TW" altLang="en-US" sz="20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通過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之免試生 </a:t>
            </a:r>
            <a:r>
              <a:rPr lang="zh-TW" altLang="en-US" sz="2000" b="1" u="sng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可查詢成績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且</a:t>
            </a:r>
            <a:r>
              <a:rPr lang="zh-TW" altLang="en-US" sz="2000" b="1" u="sng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可列印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出不含國中教育會考及含國中教育會考成績單</a:t>
            </a:r>
            <a:endParaRPr lang="zh-TW" altLang="zh-TW" sz="2000" b="1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94569" name="Rectangle 16"/>
          <p:cNvSpPr>
            <a:spLocks noChangeArrowheads="1"/>
          </p:cNvSpPr>
          <p:nvPr/>
        </p:nvSpPr>
        <p:spPr bwMode="auto">
          <a:xfrm>
            <a:off x="6253163" y="2170174"/>
            <a:ext cx="546735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5392" bIns="25392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審查狀態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不通過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之免試生 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系統不產出成績單，顯示不通過之原因</a:t>
            </a:r>
            <a:endParaRPr lang="zh-TW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94570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2360892"/>
            <a:ext cx="4127563" cy="4403446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矩形 18"/>
          <p:cNvSpPr/>
          <p:nvPr/>
        </p:nvSpPr>
        <p:spPr>
          <a:xfrm>
            <a:off x="1190625" y="2360552"/>
            <a:ext cx="319088" cy="1778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2187574" y="3463925"/>
            <a:ext cx="1381125" cy="2032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2332355" y="5114131"/>
            <a:ext cx="1498600" cy="2032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pic>
        <p:nvPicPr>
          <p:cNvPr id="194574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"/>
          <a:stretch>
            <a:fillRect/>
          </a:stretch>
        </p:blipFill>
        <p:spPr bwMode="auto">
          <a:xfrm>
            <a:off x="5546725" y="3067052"/>
            <a:ext cx="6278562" cy="1381125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575" name="圖片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"/>
          <a:stretch>
            <a:fillRect/>
          </a:stretch>
        </p:blipFill>
        <p:spPr bwMode="auto">
          <a:xfrm>
            <a:off x="5546725" y="4701027"/>
            <a:ext cx="6278563" cy="1566863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矩形 21"/>
          <p:cNvSpPr/>
          <p:nvPr/>
        </p:nvSpPr>
        <p:spPr>
          <a:xfrm>
            <a:off x="6253163" y="3139678"/>
            <a:ext cx="457200" cy="21431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6253163" y="4715669"/>
            <a:ext cx="457200" cy="21431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94578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9C3E0DC1-EC84-444F-B35C-C17599F0094E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4" name="Rectangle 3"/>
          <p:cNvSpPr/>
          <p:nvPr/>
        </p:nvSpPr>
        <p:spPr>
          <a:xfrm rot="16200000">
            <a:off x="7014792" y="-3334968"/>
            <a:ext cx="818303" cy="8110538"/>
          </a:xfrm>
          <a:prstGeom prst="rect">
            <a:avLst/>
          </a:prstGeom>
          <a:solidFill>
            <a:srgbClr val="CDE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2000" dirty="0"/>
          </a:p>
        </p:txBody>
      </p:sp>
      <p:sp>
        <p:nvSpPr>
          <p:cNvPr id="25" name="矩形 11"/>
          <p:cNvSpPr>
            <a:spLocks noChangeArrowheads="1"/>
          </p:cNvSpPr>
          <p:nvPr/>
        </p:nvSpPr>
        <p:spPr bwMode="auto">
          <a:xfrm>
            <a:off x="3368675" y="376238"/>
            <a:ext cx="81105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110/6/1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（二）</a:t>
            </a:r>
            <a:r>
              <a:rPr lang="en-US" altLang="zh-TW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10:00~6/2(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)12:00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成績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查詢 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不含國中教育會考及志願序積分</a:t>
            </a:r>
            <a:r>
              <a:rPr lang="en-US" altLang="zh-TW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、受理成績複查</a:t>
            </a:r>
            <a:endParaRPr lang="en-US" altLang="zh-TW" sz="20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2392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610" name="群組 4"/>
          <p:cNvGrpSpPr>
            <a:grpSpLocks/>
          </p:cNvGrpSpPr>
          <p:nvPr/>
        </p:nvGrpSpPr>
        <p:grpSpPr bwMode="auto">
          <a:xfrm>
            <a:off x="93663" y="107950"/>
            <a:ext cx="2638425" cy="425450"/>
            <a:chOff x="92955" y="107475"/>
            <a:chExt cx="8589132" cy="1240364"/>
          </a:xfrm>
        </p:grpSpPr>
        <p:sp>
          <p:nvSpPr>
            <p:cNvPr id="6" name="Pentagon 4"/>
            <p:cNvSpPr/>
            <p:nvPr/>
          </p:nvSpPr>
          <p:spPr>
            <a:xfrm>
              <a:off x="723445" y="320373"/>
              <a:ext cx="7958642" cy="971927"/>
            </a:xfrm>
            <a:prstGeom prst="homePlate">
              <a:avLst/>
            </a:prstGeom>
            <a:solidFill>
              <a:srgbClr val="B0DCEE"/>
            </a:solidFill>
            <a:ln>
              <a:solidFill>
                <a:srgbClr val="B0DC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7" name="Pentagon 5"/>
            <p:cNvSpPr/>
            <p:nvPr/>
          </p:nvSpPr>
          <p:spPr>
            <a:xfrm>
              <a:off x="723445" y="237065"/>
              <a:ext cx="7757091" cy="971927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B0DC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8" name="Diamond 6"/>
            <p:cNvSpPr/>
            <p:nvPr/>
          </p:nvSpPr>
          <p:spPr>
            <a:xfrm>
              <a:off x="92955" y="107475"/>
              <a:ext cx="1198964" cy="1231108"/>
            </a:xfrm>
            <a:prstGeom prst="diamond">
              <a:avLst/>
            </a:prstGeom>
            <a:solidFill>
              <a:srgbClr val="B0DCEE"/>
            </a:solidFill>
            <a:ln>
              <a:solidFill>
                <a:srgbClr val="B0DC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 dirty="0"/>
            </a:p>
          </p:txBody>
        </p:sp>
        <p:sp>
          <p:nvSpPr>
            <p:cNvPr id="196625" name="직사각형 39"/>
            <p:cNvSpPr>
              <a:spLocks noChangeArrowheads="1"/>
            </p:cNvSpPr>
            <p:nvPr/>
          </p:nvSpPr>
          <p:spPr bwMode="auto">
            <a:xfrm>
              <a:off x="409758" y="196654"/>
              <a:ext cx="528482" cy="1074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一</a:t>
              </a:r>
              <a:r>
                <a:rPr lang="en-US" altLang="ko-KR" sz="18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 </a:t>
              </a:r>
              <a:endParaRPr lang="ko-KR" altLang="en-US" sz="1800" dirty="0">
                <a:solidFill>
                  <a:schemeClr val="bg1"/>
                </a:solidFill>
                <a:latin typeface="微軟正黑體" panose="020B0604030504040204" pitchFamily="34" charset="-120"/>
                <a:ea typeface="맑은 고딕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96626" name="TextBox 10"/>
            <p:cNvSpPr txBox="1">
              <a:spLocks noChangeArrowheads="1"/>
            </p:cNvSpPr>
            <p:nvPr/>
          </p:nvSpPr>
          <p:spPr bwMode="auto">
            <a:xfrm>
              <a:off x="1554751" y="273761"/>
              <a:ext cx="6229481" cy="1074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免試生查詢系統</a:t>
              </a:r>
              <a:endParaRPr lang="en-US" altLang="ko-KR" sz="1800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11" name="Rectangle 3"/>
          <p:cNvSpPr/>
          <p:nvPr/>
        </p:nvSpPr>
        <p:spPr>
          <a:xfrm rot="16200000">
            <a:off x="5814219" y="-716756"/>
            <a:ext cx="522287" cy="3235325"/>
          </a:xfrm>
          <a:prstGeom prst="rect">
            <a:avLst/>
          </a:prstGeom>
          <a:solidFill>
            <a:srgbClr val="CDE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/>
          </a:p>
        </p:txBody>
      </p:sp>
      <p:sp>
        <p:nvSpPr>
          <p:cNvPr id="196612" name="矩形 11"/>
          <p:cNvSpPr>
            <a:spLocks noChangeArrowheads="1"/>
          </p:cNvSpPr>
          <p:nvPr/>
        </p:nvSpPr>
        <p:spPr bwMode="auto">
          <a:xfrm>
            <a:off x="4465638" y="704850"/>
            <a:ext cx="322738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2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110/6/17</a:t>
            </a:r>
            <a:r>
              <a:rPr lang="zh-TW" altLang="en-US" sz="2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四）</a:t>
            </a:r>
            <a:r>
              <a:rPr lang="en-US" altLang="zh-TW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9:00</a:t>
            </a: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起</a:t>
            </a:r>
            <a:endParaRPr lang="en-US" altLang="zh-TW" sz="22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6613" name="標題 1"/>
          <p:cNvSpPr txBox="1">
            <a:spLocks/>
          </p:cNvSpPr>
          <p:nvPr/>
        </p:nvSpPr>
        <p:spPr bwMode="auto">
          <a:xfrm>
            <a:off x="542700" y="531083"/>
            <a:ext cx="10515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3600" b="1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、分發結果查詢</a:t>
            </a:r>
          </a:p>
        </p:txBody>
      </p:sp>
      <p:sp>
        <p:nvSpPr>
          <p:cNvPr id="196614" name="Rectangle 16"/>
          <p:cNvSpPr>
            <a:spLocks noChangeArrowheads="1"/>
          </p:cNvSpPr>
          <p:nvPr/>
        </p:nvSpPr>
        <p:spPr bwMode="auto">
          <a:xfrm>
            <a:off x="663575" y="1214438"/>
            <a:ext cx="6856413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5392" bIns="25392" anchor="ctr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619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分發結果：錄取之校科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、未錄取之原因</a:t>
            </a:r>
            <a:endParaRPr lang="en-US" altLang="zh-TW" sz="2000" b="1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若錄取第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志願序，其第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志願序以後僅顯示志願序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反灰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若未錄取，分發結果顯示「未錄取，未達錄取標準」</a:t>
            </a:r>
            <a:endParaRPr lang="zh-TW" altLang="zh-TW" sz="2000" b="1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96615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2" b="9"/>
          <a:stretch>
            <a:fillRect/>
          </a:stretch>
        </p:blipFill>
        <p:spPr bwMode="auto">
          <a:xfrm>
            <a:off x="341313" y="2252663"/>
            <a:ext cx="5580062" cy="4373562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6616" name="圖片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" b="-37"/>
          <a:stretch>
            <a:fillRect/>
          </a:stretch>
        </p:blipFill>
        <p:spPr bwMode="auto">
          <a:xfrm>
            <a:off x="6075363" y="2252663"/>
            <a:ext cx="5580062" cy="4373562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矩形 15"/>
          <p:cNvSpPr/>
          <p:nvPr/>
        </p:nvSpPr>
        <p:spPr>
          <a:xfrm>
            <a:off x="1392238" y="2343150"/>
            <a:ext cx="525462" cy="2714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352425" y="5373688"/>
            <a:ext cx="5472113" cy="7286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10625138" y="5613400"/>
            <a:ext cx="904875" cy="86677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7156450" y="2306638"/>
            <a:ext cx="536575" cy="2286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96621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CBC7EE6E-57BF-4D02-BDEE-0739656A0D6C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6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72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658" name="群組 3"/>
          <p:cNvGrpSpPr>
            <a:grpSpLocks/>
          </p:cNvGrpSpPr>
          <p:nvPr/>
        </p:nvGrpSpPr>
        <p:grpSpPr bwMode="auto">
          <a:xfrm>
            <a:off x="93663" y="107950"/>
            <a:ext cx="4122737" cy="603250"/>
            <a:chOff x="92955" y="107475"/>
            <a:chExt cx="8589132" cy="1256326"/>
          </a:xfrm>
        </p:grpSpPr>
        <p:sp>
          <p:nvSpPr>
            <p:cNvPr id="5" name="Pentagon 4"/>
            <p:cNvSpPr/>
            <p:nvPr/>
          </p:nvSpPr>
          <p:spPr>
            <a:xfrm>
              <a:off x="724654" y="322374"/>
              <a:ext cx="7957433" cy="968692"/>
            </a:xfrm>
            <a:prstGeom prst="homePlate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6" name="Pentagon 5"/>
            <p:cNvSpPr/>
            <p:nvPr/>
          </p:nvSpPr>
          <p:spPr>
            <a:xfrm>
              <a:off x="724654" y="239720"/>
              <a:ext cx="7752379" cy="968695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7" name="Diamond 6"/>
            <p:cNvSpPr/>
            <p:nvPr/>
          </p:nvSpPr>
          <p:spPr>
            <a:xfrm>
              <a:off x="92955" y="107475"/>
              <a:ext cx="1197253" cy="1233184"/>
            </a:xfrm>
            <a:prstGeom prst="diamond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endParaRPr lang="ko-KR" altLang="en-US" b="1" dirty="0">
                <a:latin typeface="微軟正黑體" panose="020B0604030504040204" pitchFamily="34" charset="-120"/>
              </a:endParaRPr>
            </a:p>
          </p:txBody>
        </p:sp>
        <p:sp>
          <p:nvSpPr>
            <p:cNvPr id="198675" name="TextBox 10"/>
            <p:cNvSpPr txBox="1">
              <a:spLocks noChangeArrowheads="1"/>
            </p:cNvSpPr>
            <p:nvPr/>
          </p:nvSpPr>
          <p:spPr bwMode="auto">
            <a:xfrm>
              <a:off x="1554751" y="273762"/>
              <a:ext cx="6505155" cy="1090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選填登記志願系統</a:t>
              </a:r>
              <a:endParaRPr lang="en-US" altLang="ko-KR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pic>
        <p:nvPicPr>
          <p:cNvPr id="198659" name="圖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988" y="1425575"/>
            <a:ext cx="5637212" cy="5297488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/>
          <p:cNvSpPr/>
          <p:nvPr/>
        </p:nvSpPr>
        <p:spPr>
          <a:xfrm>
            <a:off x="9798050" y="1935163"/>
            <a:ext cx="565150" cy="18891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6407150" y="3413125"/>
            <a:ext cx="1020763" cy="120015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4746625" y="5780088"/>
            <a:ext cx="1319213" cy="23177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6" name="Rectangle 3"/>
          <p:cNvSpPr/>
          <p:nvPr/>
        </p:nvSpPr>
        <p:spPr>
          <a:xfrm rot="16200000">
            <a:off x="7822406" y="-3286918"/>
            <a:ext cx="523875" cy="7431088"/>
          </a:xfrm>
          <a:prstGeom prst="rect">
            <a:avLst/>
          </a:prstGeom>
          <a:solidFill>
            <a:srgbClr val="CDE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/>
          </a:p>
        </p:txBody>
      </p:sp>
      <p:sp>
        <p:nvSpPr>
          <p:cNvPr id="198664" name="矩形 16"/>
          <p:cNvSpPr>
            <a:spLocks noChangeArrowheads="1"/>
          </p:cNvSpPr>
          <p:nvPr/>
        </p:nvSpPr>
        <p:spPr bwMode="auto">
          <a:xfrm>
            <a:off x="4327525" y="233363"/>
            <a:ext cx="75596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練習版</a:t>
            </a:r>
            <a:r>
              <a:rPr lang="en-US" altLang="zh-TW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:110/5/24</a:t>
            </a: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（一）</a:t>
            </a:r>
            <a:r>
              <a:rPr lang="en-US" altLang="zh-TW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10:00</a:t>
            </a: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起至 </a:t>
            </a:r>
            <a:r>
              <a:rPr lang="en-US" altLang="zh-TW" sz="2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110/6/8</a:t>
            </a:r>
            <a:r>
              <a:rPr lang="zh-TW" altLang="en-US" sz="2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二）</a:t>
            </a:r>
            <a:r>
              <a:rPr lang="en-US" altLang="zh-TW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17:00</a:t>
            </a: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止</a:t>
            </a:r>
            <a:endParaRPr lang="en-US" altLang="zh-TW" sz="22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Rectangle 3"/>
          <p:cNvSpPr/>
          <p:nvPr/>
        </p:nvSpPr>
        <p:spPr>
          <a:xfrm rot="16200000">
            <a:off x="7823994" y="-2670968"/>
            <a:ext cx="523875" cy="7431087"/>
          </a:xfrm>
          <a:prstGeom prst="rect">
            <a:avLst/>
          </a:prstGeom>
          <a:solidFill>
            <a:srgbClr val="FBCE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/>
          </a:p>
        </p:txBody>
      </p:sp>
      <p:sp>
        <p:nvSpPr>
          <p:cNvPr id="198666" name="矩形 18"/>
          <p:cNvSpPr>
            <a:spLocks noChangeArrowheads="1"/>
          </p:cNvSpPr>
          <p:nvPr/>
        </p:nvSpPr>
        <p:spPr bwMode="auto">
          <a:xfrm>
            <a:off x="3917757" y="849313"/>
            <a:ext cx="797103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正式選填</a:t>
            </a:r>
            <a:r>
              <a:rPr lang="en-US" altLang="zh-TW" sz="2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110/6/10</a:t>
            </a:r>
            <a:r>
              <a:rPr lang="zh-TW" altLang="en-US" sz="2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四）</a:t>
            </a:r>
            <a:r>
              <a:rPr lang="en-US" altLang="zh-TW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10:00</a:t>
            </a: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起至 </a:t>
            </a:r>
            <a:r>
              <a:rPr lang="en-US" altLang="zh-TW" sz="2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110/6/15</a:t>
            </a:r>
            <a:r>
              <a:rPr lang="zh-TW" altLang="en-US" sz="2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二）</a:t>
            </a:r>
            <a:r>
              <a:rPr lang="en-US" altLang="zh-TW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17:00</a:t>
            </a:r>
            <a:r>
              <a:rPr lang="zh-TW" altLang="en-US" sz="2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止</a:t>
            </a:r>
            <a:endParaRPr lang="en-US" altLang="zh-TW" sz="22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8667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798513"/>
            <a:ext cx="3254375" cy="60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5773666" y="5707067"/>
            <a:ext cx="1671145" cy="378372"/>
          </a:xfrm>
          <a:prstGeom prst="rect">
            <a:avLst/>
          </a:prstGeom>
          <a:solidFill>
            <a:srgbClr val="FBCEC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考生作業系統</a:t>
            </a:r>
          </a:p>
        </p:txBody>
      </p:sp>
      <p:sp>
        <p:nvSpPr>
          <p:cNvPr id="22" name="矩形 21"/>
          <p:cNvSpPr/>
          <p:nvPr/>
        </p:nvSpPr>
        <p:spPr>
          <a:xfrm>
            <a:off x="10080889" y="3997937"/>
            <a:ext cx="1933902" cy="616104"/>
          </a:xfrm>
          <a:prstGeom prst="rect">
            <a:avLst/>
          </a:prstGeom>
          <a:solidFill>
            <a:srgbClr val="FBCEC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五專優免網路選填登記志願系統</a:t>
            </a:r>
          </a:p>
        </p:txBody>
      </p:sp>
      <p:sp>
        <p:nvSpPr>
          <p:cNvPr id="198670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EE75B38F-7342-4B0D-BA8B-757B54EA6DEB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37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6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"/>
          <a:stretch>
            <a:fillRect/>
          </a:stretch>
        </p:blipFill>
        <p:spPr bwMode="auto">
          <a:xfrm>
            <a:off x="4141532" y="3413666"/>
            <a:ext cx="5934075" cy="3389312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0707" name="群組 4"/>
          <p:cNvGrpSpPr>
            <a:grpSpLocks/>
          </p:cNvGrpSpPr>
          <p:nvPr/>
        </p:nvGrpSpPr>
        <p:grpSpPr bwMode="auto">
          <a:xfrm>
            <a:off x="93663" y="107950"/>
            <a:ext cx="2638425" cy="422275"/>
            <a:chOff x="92955" y="107475"/>
            <a:chExt cx="8589132" cy="1231553"/>
          </a:xfrm>
        </p:grpSpPr>
        <p:sp>
          <p:nvSpPr>
            <p:cNvPr id="6" name="Pentagon 4"/>
            <p:cNvSpPr/>
            <p:nvPr/>
          </p:nvSpPr>
          <p:spPr>
            <a:xfrm>
              <a:off x="723445" y="320450"/>
              <a:ext cx="7958642" cy="972279"/>
            </a:xfrm>
            <a:prstGeom prst="homePlate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7" name="Pentagon 5"/>
            <p:cNvSpPr/>
            <p:nvPr/>
          </p:nvSpPr>
          <p:spPr>
            <a:xfrm>
              <a:off x="723445" y="237112"/>
              <a:ext cx="7757091" cy="972279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8" name="Diamond 6"/>
            <p:cNvSpPr/>
            <p:nvPr/>
          </p:nvSpPr>
          <p:spPr>
            <a:xfrm>
              <a:off x="92955" y="107475"/>
              <a:ext cx="1198964" cy="1231553"/>
            </a:xfrm>
            <a:prstGeom prst="diamond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endParaRPr lang="ko-KR" altLang="en-US" b="1" dirty="0">
                <a:latin typeface="微軟正黑體" panose="020B0604030504040204" pitchFamily="34" charset="-120"/>
              </a:endParaRPr>
            </a:p>
          </p:txBody>
        </p:sp>
        <p:sp>
          <p:nvSpPr>
            <p:cNvPr id="200731" name="TextBox 10"/>
            <p:cNvSpPr txBox="1">
              <a:spLocks noChangeArrowheads="1"/>
            </p:cNvSpPr>
            <p:nvPr/>
          </p:nvSpPr>
          <p:spPr bwMode="auto">
            <a:xfrm>
              <a:off x="1554751" y="273761"/>
              <a:ext cx="6505154" cy="1029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700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選填登記志願系統</a:t>
              </a:r>
              <a:endParaRPr lang="en-US" altLang="ko-KR" sz="1700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5001162" y="5173517"/>
            <a:ext cx="4214813" cy="15033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00709" name="標題 1"/>
          <p:cNvSpPr txBox="1">
            <a:spLocks/>
          </p:cNvSpPr>
          <p:nvPr/>
        </p:nvSpPr>
        <p:spPr bwMode="auto">
          <a:xfrm>
            <a:off x="287338" y="461176"/>
            <a:ext cx="10515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600" b="1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、系統登入</a:t>
            </a:r>
          </a:p>
        </p:txBody>
      </p:sp>
      <p:sp>
        <p:nvSpPr>
          <p:cNvPr id="13" name="內容版面配置區 2"/>
          <p:cNvSpPr>
            <a:spLocks noGrp="1"/>
          </p:cNvSpPr>
          <p:nvPr>
            <p:ph idx="1"/>
          </p:nvPr>
        </p:nvSpPr>
        <p:spPr>
          <a:xfrm>
            <a:off x="1114425" y="1033603"/>
            <a:ext cx="9580563" cy="2289175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進入選填登記志願系統</a:t>
            </a:r>
            <a:endParaRPr lang="en-US" altLang="zh-TW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560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登入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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輸入身分證統一編號</a:t>
            </a:r>
            <a:r>
              <a:rPr lang="en-US" altLang="zh-TW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無身分證編號者，輸入居留證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號或入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出 </a:t>
            </a:r>
            <a:endParaRPr lang="en-US" altLang="zh-TW" sz="2400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560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境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許可證統一證號</a:t>
            </a:r>
            <a:r>
              <a:rPr lang="en-US" altLang="zh-TW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560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sz="2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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輸入出生年月日</a:t>
            </a:r>
            <a:r>
              <a:rPr lang="en-US" altLang="zh-TW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(6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碼</a:t>
            </a:r>
            <a:r>
              <a:rPr lang="en-US" altLang="zh-TW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)</a:t>
            </a:r>
            <a:endParaRPr lang="en-US" altLang="zh-TW" sz="2400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35560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sz="2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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輸入預設通行碼</a:t>
            </a:r>
            <a:endParaRPr lang="en-US" altLang="zh-TW" sz="2400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35560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 (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首次登入請先使用預設通行碼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-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身分證後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4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碼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+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出生月日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4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碼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)</a:t>
            </a:r>
          </a:p>
          <a:p>
            <a:pPr marL="35560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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驗證碼</a:t>
            </a:r>
            <a:endParaRPr lang="en-US" altLang="zh-TW" sz="2400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00711" name="群組 15"/>
          <p:cNvGrpSpPr>
            <a:grpSpLocks/>
          </p:cNvGrpSpPr>
          <p:nvPr/>
        </p:nvGrpSpPr>
        <p:grpSpPr bwMode="auto">
          <a:xfrm rot="873646">
            <a:off x="795338" y="3568700"/>
            <a:ext cx="1428750" cy="2722563"/>
            <a:chOff x="4962336" y="851934"/>
            <a:chExt cx="2040464" cy="3808371"/>
          </a:xfrm>
        </p:grpSpPr>
        <p:grpSp>
          <p:nvGrpSpPr>
            <p:cNvPr id="200713" name="Group 24"/>
            <p:cNvGrpSpPr>
              <a:grpSpLocks/>
            </p:cNvGrpSpPr>
            <p:nvPr/>
          </p:nvGrpSpPr>
          <p:grpSpPr bwMode="auto">
            <a:xfrm rot="-896170">
              <a:off x="4962336" y="851934"/>
              <a:ext cx="2040464" cy="3808371"/>
              <a:chOff x="3501573" y="3178068"/>
              <a:chExt cx="1340594" cy="2737840"/>
            </a:xfrm>
          </p:grpSpPr>
          <p:sp>
            <p:nvSpPr>
              <p:cNvPr id="200715" name="Freeform: Shape 25"/>
              <p:cNvSpPr>
                <a:spLocks/>
              </p:cNvSpPr>
              <p:nvPr/>
            </p:nvSpPr>
            <p:spPr bwMode="auto">
              <a:xfrm>
                <a:off x="3504728" y="3612346"/>
                <a:ext cx="62939" cy="220286"/>
              </a:xfrm>
              <a:custGeom>
                <a:avLst/>
                <a:gdLst>
                  <a:gd name="T0" fmla="*/ 140366 w 19050"/>
                  <a:gd name="T1" fmla="*/ 743395 h 66675"/>
                  <a:gd name="T2" fmla="*/ 140366 w 19050"/>
                  <a:gd name="T3" fmla="*/ 743395 h 66675"/>
                  <a:gd name="T4" fmla="*/ 77982 w 19050"/>
                  <a:gd name="T5" fmla="*/ 681015 h 66675"/>
                  <a:gd name="T6" fmla="*/ 77982 w 19050"/>
                  <a:gd name="T7" fmla="*/ 140365 h 66675"/>
                  <a:gd name="T8" fmla="*/ 140366 w 19050"/>
                  <a:gd name="T9" fmla="*/ 77981 h 66675"/>
                  <a:gd name="T10" fmla="*/ 140366 w 19050"/>
                  <a:gd name="T11" fmla="*/ 77981 h 66675"/>
                  <a:gd name="T12" fmla="*/ 202746 w 19050"/>
                  <a:gd name="T13" fmla="*/ 140365 h 66675"/>
                  <a:gd name="T14" fmla="*/ 202746 w 19050"/>
                  <a:gd name="T15" fmla="*/ 681015 h 66675"/>
                  <a:gd name="T16" fmla="*/ 140366 w 19050"/>
                  <a:gd name="T17" fmla="*/ 743395 h 66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9050" h="66675">
                    <a:moveTo>
                      <a:pt x="12859" y="68104"/>
                    </a:moveTo>
                    <a:lnTo>
                      <a:pt x="12859" y="68104"/>
                    </a:lnTo>
                    <a:cubicBezTo>
                      <a:pt x="10001" y="68104"/>
                      <a:pt x="7144" y="65246"/>
                      <a:pt x="7144" y="62389"/>
                    </a:cubicBezTo>
                    <a:lnTo>
                      <a:pt x="7144" y="12859"/>
                    </a:lnTo>
                    <a:cubicBezTo>
                      <a:pt x="7144" y="10001"/>
                      <a:pt x="10001" y="7144"/>
                      <a:pt x="12859" y="7144"/>
                    </a:cubicBezTo>
                    <a:cubicBezTo>
                      <a:pt x="15716" y="7144"/>
                      <a:pt x="18574" y="10001"/>
                      <a:pt x="18574" y="12859"/>
                    </a:cubicBezTo>
                    <a:lnTo>
                      <a:pt x="18574" y="62389"/>
                    </a:lnTo>
                    <a:cubicBezTo>
                      <a:pt x="18574" y="65246"/>
                      <a:pt x="15716" y="68104"/>
                      <a:pt x="12859" y="68104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TW" altLang="en-US"/>
              </a:p>
            </p:txBody>
          </p:sp>
          <p:sp>
            <p:nvSpPr>
              <p:cNvPr id="200716" name="Freeform: Shape 26"/>
              <p:cNvSpPr>
                <a:spLocks/>
              </p:cNvSpPr>
              <p:nvPr/>
            </p:nvSpPr>
            <p:spPr bwMode="auto">
              <a:xfrm>
                <a:off x="3501573" y="3832632"/>
                <a:ext cx="62939" cy="220286"/>
              </a:xfrm>
              <a:custGeom>
                <a:avLst/>
                <a:gdLst>
                  <a:gd name="T0" fmla="*/ 140366 w 19050"/>
                  <a:gd name="T1" fmla="*/ 743395 h 66675"/>
                  <a:gd name="T2" fmla="*/ 140366 w 19050"/>
                  <a:gd name="T3" fmla="*/ 743395 h 66675"/>
                  <a:gd name="T4" fmla="*/ 77982 w 19050"/>
                  <a:gd name="T5" fmla="*/ 681015 h 66675"/>
                  <a:gd name="T6" fmla="*/ 77982 w 19050"/>
                  <a:gd name="T7" fmla="*/ 140365 h 66675"/>
                  <a:gd name="T8" fmla="*/ 140366 w 19050"/>
                  <a:gd name="T9" fmla="*/ 77981 h 66675"/>
                  <a:gd name="T10" fmla="*/ 140366 w 19050"/>
                  <a:gd name="T11" fmla="*/ 77981 h 66675"/>
                  <a:gd name="T12" fmla="*/ 202746 w 19050"/>
                  <a:gd name="T13" fmla="*/ 140365 h 66675"/>
                  <a:gd name="T14" fmla="*/ 202746 w 19050"/>
                  <a:gd name="T15" fmla="*/ 681015 h 66675"/>
                  <a:gd name="T16" fmla="*/ 140366 w 19050"/>
                  <a:gd name="T17" fmla="*/ 743395 h 66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9050" h="66675">
                    <a:moveTo>
                      <a:pt x="12859" y="68104"/>
                    </a:moveTo>
                    <a:lnTo>
                      <a:pt x="12859" y="68104"/>
                    </a:lnTo>
                    <a:cubicBezTo>
                      <a:pt x="10001" y="68104"/>
                      <a:pt x="7144" y="65246"/>
                      <a:pt x="7144" y="62389"/>
                    </a:cubicBezTo>
                    <a:lnTo>
                      <a:pt x="7144" y="12859"/>
                    </a:lnTo>
                    <a:cubicBezTo>
                      <a:pt x="7144" y="10001"/>
                      <a:pt x="10001" y="7144"/>
                      <a:pt x="12859" y="7144"/>
                    </a:cubicBezTo>
                    <a:cubicBezTo>
                      <a:pt x="15716" y="7144"/>
                      <a:pt x="18574" y="10001"/>
                      <a:pt x="18574" y="12859"/>
                    </a:cubicBezTo>
                    <a:lnTo>
                      <a:pt x="18574" y="62389"/>
                    </a:lnTo>
                    <a:cubicBezTo>
                      <a:pt x="18574" y="65246"/>
                      <a:pt x="15716" y="68104"/>
                      <a:pt x="12859" y="68104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TW" altLang="en-US"/>
              </a:p>
            </p:txBody>
          </p:sp>
          <p:sp>
            <p:nvSpPr>
              <p:cNvPr id="200717" name="Freeform: Shape 27"/>
              <p:cNvSpPr>
                <a:spLocks/>
              </p:cNvSpPr>
              <p:nvPr/>
            </p:nvSpPr>
            <p:spPr bwMode="auto">
              <a:xfrm>
                <a:off x="4776089" y="3829487"/>
                <a:ext cx="62939" cy="220286"/>
              </a:xfrm>
              <a:custGeom>
                <a:avLst/>
                <a:gdLst>
                  <a:gd name="T0" fmla="*/ 140366 w 19050"/>
                  <a:gd name="T1" fmla="*/ 743395 h 66675"/>
                  <a:gd name="T2" fmla="*/ 140366 w 19050"/>
                  <a:gd name="T3" fmla="*/ 743395 h 66675"/>
                  <a:gd name="T4" fmla="*/ 77982 w 19050"/>
                  <a:gd name="T5" fmla="*/ 681015 h 66675"/>
                  <a:gd name="T6" fmla="*/ 77982 w 19050"/>
                  <a:gd name="T7" fmla="*/ 140365 h 66675"/>
                  <a:gd name="T8" fmla="*/ 140366 w 19050"/>
                  <a:gd name="T9" fmla="*/ 77981 h 66675"/>
                  <a:gd name="T10" fmla="*/ 140366 w 19050"/>
                  <a:gd name="T11" fmla="*/ 77981 h 66675"/>
                  <a:gd name="T12" fmla="*/ 202746 w 19050"/>
                  <a:gd name="T13" fmla="*/ 140365 h 66675"/>
                  <a:gd name="T14" fmla="*/ 202746 w 19050"/>
                  <a:gd name="T15" fmla="*/ 681015 h 66675"/>
                  <a:gd name="T16" fmla="*/ 140366 w 19050"/>
                  <a:gd name="T17" fmla="*/ 743395 h 66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9050" h="66675">
                    <a:moveTo>
                      <a:pt x="12859" y="68104"/>
                    </a:moveTo>
                    <a:lnTo>
                      <a:pt x="12859" y="68104"/>
                    </a:lnTo>
                    <a:cubicBezTo>
                      <a:pt x="10001" y="68104"/>
                      <a:pt x="7144" y="65246"/>
                      <a:pt x="7144" y="62389"/>
                    </a:cubicBezTo>
                    <a:lnTo>
                      <a:pt x="7144" y="12859"/>
                    </a:lnTo>
                    <a:cubicBezTo>
                      <a:pt x="7144" y="10001"/>
                      <a:pt x="10001" y="7144"/>
                      <a:pt x="12859" y="7144"/>
                    </a:cubicBezTo>
                    <a:cubicBezTo>
                      <a:pt x="15716" y="7144"/>
                      <a:pt x="18574" y="10001"/>
                      <a:pt x="18574" y="12859"/>
                    </a:cubicBezTo>
                    <a:lnTo>
                      <a:pt x="18574" y="62389"/>
                    </a:lnTo>
                    <a:cubicBezTo>
                      <a:pt x="19526" y="65246"/>
                      <a:pt x="16669" y="68104"/>
                      <a:pt x="12859" y="68104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TW" altLang="en-US"/>
              </a:p>
            </p:txBody>
          </p:sp>
          <p:sp>
            <p:nvSpPr>
              <p:cNvPr id="200718" name="Freeform: Shape 28"/>
              <p:cNvSpPr>
                <a:spLocks/>
              </p:cNvSpPr>
              <p:nvPr/>
            </p:nvSpPr>
            <p:spPr bwMode="auto">
              <a:xfrm>
                <a:off x="3520451" y="3178068"/>
                <a:ext cx="1321716" cy="2737840"/>
              </a:xfrm>
              <a:custGeom>
                <a:avLst/>
                <a:gdLst>
                  <a:gd name="T0" fmla="*/ 3820940 w 400050"/>
                  <a:gd name="T1" fmla="*/ 77981 h 828675"/>
                  <a:gd name="T2" fmla="*/ 587433 w 400050"/>
                  <a:gd name="T3" fmla="*/ 77981 h 828675"/>
                  <a:gd name="T4" fmla="*/ 77981 w 400050"/>
                  <a:gd name="T5" fmla="*/ 587433 h 828675"/>
                  <a:gd name="T6" fmla="*/ 77981 w 400050"/>
                  <a:gd name="T7" fmla="*/ 8530828 h 828675"/>
                  <a:gd name="T8" fmla="*/ 587433 w 400050"/>
                  <a:gd name="T9" fmla="*/ 9040289 h 828675"/>
                  <a:gd name="T10" fmla="*/ 3820940 w 400050"/>
                  <a:gd name="T11" fmla="*/ 9040289 h 828675"/>
                  <a:gd name="T12" fmla="*/ 4330395 w 400050"/>
                  <a:gd name="T13" fmla="*/ 8530828 h 828675"/>
                  <a:gd name="T14" fmla="*/ 4330395 w 400050"/>
                  <a:gd name="T15" fmla="*/ 587433 h 828675"/>
                  <a:gd name="T16" fmla="*/ 3820940 w 400050"/>
                  <a:gd name="T17" fmla="*/ 77981 h 828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00050" h="828675">
                    <a:moveTo>
                      <a:pt x="350044" y="7144"/>
                    </a:moveTo>
                    <a:lnTo>
                      <a:pt x="53816" y="7144"/>
                    </a:lnTo>
                    <a:cubicBezTo>
                      <a:pt x="28099" y="7144"/>
                      <a:pt x="7144" y="28099"/>
                      <a:pt x="7144" y="53816"/>
                    </a:cubicBezTo>
                    <a:lnTo>
                      <a:pt x="7144" y="781526"/>
                    </a:lnTo>
                    <a:cubicBezTo>
                      <a:pt x="7144" y="807244"/>
                      <a:pt x="28099" y="828199"/>
                      <a:pt x="53816" y="828199"/>
                    </a:cubicBezTo>
                    <a:lnTo>
                      <a:pt x="350044" y="828199"/>
                    </a:lnTo>
                    <a:cubicBezTo>
                      <a:pt x="375761" y="828199"/>
                      <a:pt x="396716" y="807244"/>
                      <a:pt x="396716" y="781526"/>
                    </a:cubicBezTo>
                    <a:lnTo>
                      <a:pt x="396716" y="53816"/>
                    </a:lnTo>
                    <a:cubicBezTo>
                      <a:pt x="396716" y="28099"/>
                      <a:pt x="375761" y="7144"/>
                      <a:pt x="350044" y="7144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TW" altLang="en-US"/>
              </a:p>
            </p:txBody>
          </p:sp>
          <p:sp>
            <p:nvSpPr>
              <p:cNvPr id="200719" name="Freeform: Shape 29"/>
              <p:cNvSpPr>
                <a:spLocks/>
              </p:cNvSpPr>
              <p:nvPr/>
            </p:nvSpPr>
            <p:spPr bwMode="auto">
              <a:xfrm>
                <a:off x="3529897" y="3190652"/>
                <a:ext cx="1290246" cy="2706371"/>
              </a:xfrm>
              <a:custGeom>
                <a:avLst/>
                <a:gdLst>
                  <a:gd name="T0" fmla="*/ 3768946 w 390525"/>
                  <a:gd name="T1" fmla="*/ 77981 h 819150"/>
                  <a:gd name="T2" fmla="*/ 577042 w 390525"/>
                  <a:gd name="T3" fmla="*/ 77981 h 819150"/>
                  <a:gd name="T4" fmla="*/ 77981 w 390525"/>
                  <a:gd name="T5" fmla="*/ 577042 h 819150"/>
                  <a:gd name="T6" fmla="*/ 77981 w 390525"/>
                  <a:gd name="T7" fmla="*/ 8437260 h 819150"/>
                  <a:gd name="T8" fmla="*/ 577042 w 390525"/>
                  <a:gd name="T9" fmla="*/ 8936320 h 819150"/>
                  <a:gd name="T10" fmla="*/ 3768946 w 390525"/>
                  <a:gd name="T11" fmla="*/ 8936320 h 819150"/>
                  <a:gd name="T12" fmla="*/ 4268009 w 390525"/>
                  <a:gd name="T13" fmla="*/ 8437260 h 819150"/>
                  <a:gd name="T14" fmla="*/ 4268009 w 390525"/>
                  <a:gd name="T15" fmla="*/ 577042 h 819150"/>
                  <a:gd name="T16" fmla="*/ 3768946 w 390525"/>
                  <a:gd name="T17" fmla="*/ 77981 h 81915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90525" h="819150">
                    <a:moveTo>
                      <a:pt x="345281" y="7144"/>
                    </a:moveTo>
                    <a:lnTo>
                      <a:pt x="52864" y="7144"/>
                    </a:lnTo>
                    <a:cubicBezTo>
                      <a:pt x="27146" y="7144"/>
                      <a:pt x="7144" y="27146"/>
                      <a:pt x="7144" y="52864"/>
                    </a:cubicBezTo>
                    <a:lnTo>
                      <a:pt x="7144" y="772954"/>
                    </a:lnTo>
                    <a:cubicBezTo>
                      <a:pt x="7144" y="798671"/>
                      <a:pt x="27146" y="818674"/>
                      <a:pt x="52864" y="818674"/>
                    </a:cubicBezTo>
                    <a:lnTo>
                      <a:pt x="345281" y="818674"/>
                    </a:lnTo>
                    <a:cubicBezTo>
                      <a:pt x="370999" y="818674"/>
                      <a:pt x="391001" y="798671"/>
                      <a:pt x="391001" y="772954"/>
                    </a:cubicBezTo>
                    <a:lnTo>
                      <a:pt x="391001" y="52864"/>
                    </a:lnTo>
                    <a:cubicBezTo>
                      <a:pt x="391001" y="28099"/>
                      <a:pt x="370046" y="7144"/>
                      <a:pt x="345281" y="7144"/>
                    </a:cubicBez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TW" altLang="en-US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="" xmlns:a16="http://schemas.microsoft.com/office/drawing/2014/main" id="{336AB7D1-B558-4679-813F-36AAA6B505FC}"/>
                  </a:ext>
                </a:extLst>
              </p:cNvPr>
              <p:cNvSpPr/>
              <p:nvPr/>
            </p:nvSpPr>
            <p:spPr>
              <a:xfrm>
                <a:off x="3628052" y="3593181"/>
                <a:ext cx="1100777" cy="1950810"/>
              </a:xfrm>
              <a:custGeom>
                <a:avLst/>
                <a:gdLst>
                  <a:gd name="connsiteX0" fmla="*/ 7144 w 333375"/>
                  <a:gd name="connsiteY0" fmla="*/ 7144 h 590550"/>
                  <a:gd name="connsiteX1" fmla="*/ 331946 w 333375"/>
                  <a:gd name="connsiteY1" fmla="*/ 7144 h 590550"/>
                  <a:gd name="connsiteX2" fmla="*/ 331946 w 333375"/>
                  <a:gd name="connsiteY2" fmla="*/ 586264 h 590550"/>
                  <a:gd name="connsiteX3" fmla="*/ 7144 w 333375"/>
                  <a:gd name="connsiteY3" fmla="*/ 586264 h 590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3375" h="590550">
                    <a:moveTo>
                      <a:pt x="7144" y="7144"/>
                    </a:moveTo>
                    <a:lnTo>
                      <a:pt x="331946" y="7144"/>
                    </a:lnTo>
                    <a:lnTo>
                      <a:pt x="331946" y="586264"/>
                    </a:lnTo>
                    <a:lnTo>
                      <a:pt x="7144" y="58626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grpSp>
            <p:nvGrpSpPr>
              <p:cNvPr id="200721" name="Group 31"/>
              <p:cNvGrpSpPr>
                <a:grpSpLocks/>
              </p:cNvGrpSpPr>
              <p:nvPr/>
            </p:nvGrpSpPr>
            <p:grpSpPr bwMode="auto">
              <a:xfrm>
                <a:off x="4088523" y="5635852"/>
                <a:ext cx="156199" cy="173080"/>
                <a:chOff x="6768665" y="6038214"/>
                <a:chExt cx="133536" cy="147968"/>
              </a:xfrm>
            </p:grpSpPr>
            <p:sp>
              <p:nvSpPr>
                <p:cNvPr id="33" name="Oval 35">
                  <a:extLst>
                    <a:ext uri="{FF2B5EF4-FFF2-40B4-BE49-F238E27FC236}">
                      <a16:creationId xmlns="" xmlns:a16="http://schemas.microsoft.com/office/drawing/2014/main" id="{99A2DEB0-C294-47B6-B636-CB3585E30917}"/>
                    </a:ext>
                  </a:extLst>
                </p:cNvPr>
                <p:cNvSpPr/>
                <p:nvPr/>
              </p:nvSpPr>
              <p:spPr>
                <a:xfrm>
                  <a:off x="6766282" y="6038773"/>
                  <a:ext cx="133711" cy="14739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4" name="Oval 36">
                  <a:extLst>
                    <a:ext uri="{FF2B5EF4-FFF2-40B4-BE49-F238E27FC236}">
                      <a16:creationId xmlns="" xmlns:a16="http://schemas.microsoft.com/office/drawing/2014/main" id="{CA825310-956C-401C-9CFC-8057C6CA4492}"/>
                    </a:ext>
                  </a:extLst>
                </p:cNvPr>
                <p:cNvSpPr/>
                <p:nvPr/>
              </p:nvSpPr>
              <p:spPr>
                <a:xfrm>
                  <a:off x="6796853" y="6070164"/>
                  <a:ext cx="72586" cy="81887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200722" name="Freeform: Shape 32"/>
              <p:cNvSpPr>
                <a:spLocks/>
              </p:cNvSpPr>
              <p:nvPr/>
            </p:nvSpPr>
            <p:spPr bwMode="auto">
              <a:xfrm>
                <a:off x="3821102" y="3628406"/>
                <a:ext cx="906450" cy="1887518"/>
              </a:xfrm>
              <a:custGeom>
                <a:avLst/>
                <a:gdLst>
                  <a:gd name="T0" fmla="*/ 402913 w 1119116"/>
                  <a:gd name="T1" fmla="*/ 0 h 2330356"/>
                  <a:gd name="T2" fmla="*/ 731958 w 1119116"/>
                  <a:gd name="T3" fmla="*/ 2239 h 2330356"/>
                  <a:gd name="T4" fmla="*/ 734197 w 1119116"/>
                  <a:gd name="T5" fmla="*/ 1528833 h 2330356"/>
                  <a:gd name="T6" fmla="*/ 0 w 1119116"/>
                  <a:gd name="T7" fmla="*/ 1528833 h 2330356"/>
                  <a:gd name="T8" fmla="*/ 402913 w 1119116"/>
                  <a:gd name="T9" fmla="*/ 0 h 23303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19116" h="2330356">
                    <a:moveTo>
                      <a:pt x="614149" y="0"/>
                    </a:moveTo>
                    <a:lnTo>
                      <a:pt x="1115704" y="3412"/>
                    </a:lnTo>
                    <a:cubicBezTo>
                      <a:pt x="1116841" y="777923"/>
                      <a:pt x="1117979" y="1555845"/>
                      <a:pt x="1119116" y="2330356"/>
                    </a:cubicBezTo>
                    <a:lnTo>
                      <a:pt x="0" y="2330356"/>
                    </a:lnTo>
                    <a:lnTo>
                      <a:pt x="614149" y="0"/>
                    </a:lnTo>
                    <a:close/>
                  </a:path>
                </a:pathLst>
              </a:custGeom>
              <a:solidFill>
                <a:srgbClr val="999999">
                  <a:alpha val="10196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TW" altLang="en-US"/>
              </a:p>
            </p:txBody>
          </p:sp>
          <p:sp>
            <p:nvSpPr>
              <p:cNvPr id="31" name="Rectangle: Rounded Corners 33">
                <a:extLst>
                  <a:ext uri="{FF2B5EF4-FFF2-40B4-BE49-F238E27FC236}">
                    <a16:creationId xmlns="" xmlns:a16="http://schemas.microsoft.com/office/drawing/2014/main" id="{1E8E65F1-81B7-4570-B544-C403821DF7DD}"/>
                  </a:ext>
                </a:extLst>
              </p:cNvPr>
              <p:cNvSpPr/>
              <p:nvPr/>
            </p:nvSpPr>
            <p:spPr>
              <a:xfrm>
                <a:off x="4056280" y="3446324"/>
                <a:ext cx="254712" cy="57471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Oval 34">
                <a:extLst>
                  <a:ext uri="{FF2B5EF4-FFF2-40B4-BE49-F238E27FC236}">
                    <a16:creationId xmlns="" xmlns:a16="http://schemas.microsoft.com/office/drawing/2014/main" id="{D9FDE41C-1E15-4710-A536-818D89F3BEEF}"/>
                  </a:ext>
                </a:extLst>
              </p:cNvPr>
              <p:cNvSpPr/>
              <p:nvPr/>
            </p:nvSpPr>
            <p:spPr>
              <a:xfrm>
                <a:off x="3920726" y="3446279"/>
                <a:ext cx="58093" cy="57471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8" name="Picture Placeholder 2">
              <a:extLst>
                <a:ext uri="{FF2B5EF4-FFF2-40B4-BE49-F238E27FC236}">
                  <a16:creationId xmlns="" xmlns:a16="http://schemas.microsoft.com/office/drawing/2014/main" id="{580C7545-90AC-4A60-96DA-F91A324F4C1A}"/>
                </a:ext>
              </a:extLst>
            </p:cNvPr>
            <p:cNvSpPr txBox="1">
              <a:spLocks/>
            </p:cNvSpPr>
            <p:nvPr/>
          </p:nvSpPr>
          <p:spPr>
            <a:xfrm rot="20700000">
              <a:off x="5167973" y="1424040"/>
              <a:ext cx="1666380" cy="276023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anchor="ctr"/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600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Arial" pitchFamily="34" charset="0"/>
                </a:defRPr>
              </a:lvl1pPr>
              <a:lvl2pPr marL="457223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46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69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91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114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337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56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783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1400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請勿使用手機</a:t>
              </a:r>
              <a:r>
                <a:rPr lang="zh-TW" altLang="en-US" sz="1400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或</a:t>
              </a:r>
              <a:r>
                <a:rPr lang="zh-TW" altLang="en-US" sz="1400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平板電腦</a:t>
              </a:r>
              <a:r>
                <a:rPr lang="zh-TW" altLang="en-US" sz="1400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登入使用本招生系統</a:t>
              </a:r>
              <a:endParaRPr lang="en-US" altLang="zh-TW" sz="1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just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1400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避免畫面資料不完全</a:t>
              </a:r>
              <a:endParaRPr lang="en-US" altLang="zh-TW" sz="1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just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1400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以致漏登資料而影響權益</a:t>
              </a:r>
              <a:endParaRPr lang="ko-KR" altLang="en-US" sz="1400" dirty="0">
                <a:solidFill>
                  <a:srgbClr val="C00000"/>
                </a:solidFill>
                <a:latin typeface="微軟正黑體" panose="020B0604030504040204" pitchFamily="34" charset="-120"/>
              </a:endParaRPr>
            </a:p>
          </p:txBody>
        </p:sp>
      </p:grpSp>
      <p:sp>
        <p:nvSpPr>
          <p:cNvPr id="200712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D716F763-D25D-40DF-ACC3-54BD11CF920F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4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754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1"/>
          <a:stretch>
            <a:fillRect/>
          </a:stretch>
        </p:blipFill>
        <p:spPr bwMode="auto">
          <a:xfrm>
            <a:off x="4672013" y="3697288"/>
            <a:ext cx="6835775" cy="30099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2755" name="群組 24"/>
          <p:cNvGrpSpPr>
            <a:grpSpLocks/>
          </p:cNvGrpSpPr>
          <p:nvPr/>
        </p:nvGrpSpPr>
        <p:grpSpPr bwMode="auto">
          <a:xfrm>
            <a:off x="93663" y="107950"/>
            <a:ext cx="2638425" cy="422275"/>
            <a:chOff x="92955" y="107475"/>
            <a:chExt cx="8589132" cy="1231553"/>
          </a:xfrm>
        </p:grpSpPr>
        <p:sp>
          <p:nvSpPr>
            <p:cNvPr id="26" name="Pentagon 4"/>
            <p:cNvSpPr/>
            <p:nvPr/>
          </p:nvSpPr>
          <p:spPr>
            <a:xfrm>
              <a:off x="723445" y="320450"/>
              <a:ext cx="7958642" cy="972279"/>
            </a:xfrm>
            <a:prstGeom prst="homePlate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27" name="Pentagon 5"/>
            <p:cNvSpPr/>
            <p:nvPr/>
          </p:nvSpPr>
          <p:spPr>
            <a:xfrm>
              <a:off x="723445" y="237112"/>
              <a:ext cx="7757091" cy="972279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/>
            </a:p>
          </p:txBody>
        </p:sp>
        <p:sp>
          <p:nvSpPr>
            <p:cNvPr id="28" name="Diamond 6"/>
            <p:cNvSpPr/>
            <p:nvPr/>
          </p:nvSpPr>
          <p:spPr>
            <a:xfrm>
              <a:off x="92955" y="107475"/>
              <a:ext cx="1198964" cy="1231553"/>
            </a:xfrm>
            <a:prstGeom prst="diamond">
              <a:avLst/>
            </a:prstGeom>
            <a:solidFill>
              <a:srgbClr val="98DFBB"/>
            </a:solidFill>
            <a:ln>
              <a:solidFill>
                <a:srgbClr val="98D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endParaRPr lang="ko-KR" altLang="en-US" b="1" dirty="0">
                <a:latin typeface="微軟正黑體" panose="020B0604030504040204" pitchFamily="34" charset="-120"/>
              </a:endParaRPr>
            </a:p>
          </p:txBody>
        </p:sp>
        <p:sp>
          <p:nvSpPr>
            <p:cNvPr id="202769" name="TextBox 10"/>
            <p:cNvSpPr txBox="1">
              <a:spLocks noChangeArrowheads="1"/>
            </p:cNvSpPr>
            <p:nvPr/>
          </p:nvSpPr>
          <p:spPr bwMode="auto">
            <a:xfrm>
              <a:off x="1554751" y="273761"/>
              <a:ext cx="6505154" cy="1029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latin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700" b="1"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選填登記志願系統</a:t>
              </a:r>
              <a:endParaRPr lang="en-US" altLang="ko-KR" sz="1700" b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202756" name="標題 1"/>
          <p:cNvSpPr txBox="1">
            <a:spLocks/>
          </p:cNvSpPr>
          <p:nvPr/>
        </p:nvSpPr>
        <p:spPr bwMode="auto">
          <a:xfrm>
            <a:off x="381000" y="541338"/>
            <a:ext cx="10515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600" b="1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、設定新通行碼</a:t>
            </a:r>
          </a:p>
        </p:txBody>
      </p:sp>
      <p:sp>
        <p:nvSpPr>
          <p:cNvPr id="202757" name="矩形 2"/>
          <p:cNvSpPr>
            <a:spLocks noChangeArrowheads="1"/>
          </p:cNvSpPr>
          <p:nvPr/>
        </p:nvSpPr>
        <p:spPr bwMode="auto">
          <a:xfrm>
            <a:off x="461963" y="1262063"/>
            <a:ext cx="3937000" cy="4400550"/>
          </a:xfrm>
          <a:prstGeom prst="rect">
            <a:avLst/>
          </a:prstGeom>
          <a:solidFill>
            <a:srgbClr val="FFE5E5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免試生</a:t>
            </a:r>
            <a:r>
              <a:rPr lang="zh-TW" altLang="en-US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首次</a:t>
            </a: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上網選填登記志願時，先以</a:t>
            </a:r>
            <a:r>
              <a:rPr lang="zh-TW" altLang="en-US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預設</a:t>
            </a: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通行碼登入後，須</a:t>
            </a:r>
            <a:r>
              <a:rPr lang="zh-TW" altLang="en-US" b="1" u="sng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自行設定通行碼</a:t>
            </a: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，設定完成後請儲存或列印通行碼設定表並妥善保存。</a:t>
            </a:r>
            <a:endParaRPr lang="en-US" altLang="zh-TW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通行碼切勿提供給他人使用，如果因此造成個人資料外洩或權益受損，概由免試生自行負責。</a:t>
            </a:r>
            <a:endParaRPr lang="en-US" altLang="zh-TW" sz="24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5980113" y="5202238"/>
            <a:ext cx="4191000" cy="130333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pic>
        <p:nvPicPr>
          <p:cNvPr id="202759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"/>
          <a:stretch>
            <a:fillRect/>
          </a:stretch>
        </p:blipFill>
        <p:spPr bwMode="auto">
          <a:xfrm>
            <a:off x="5659438" y="363538"/>
            <a:ext cx="4703762" cy="3132137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向右箭號 13"/>
          <p:cNvSpPr/>
          <p:nvPr/>
        </p:nvSpPr>
        <p:spPr bwMode="auto">
          <a:xfrm rot="5400000">
            <a:off x="7701756" y="3447257"/>
            <a:ext cx="619125" cy="325438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9157125" y="2397160"/>
            <a:ext cx="2634280" cy="378372"/>
          </a:xfrm>
          <a:prstGeom prst="rect">
            <a:avLst/>
          </a:prstGeom>
          <a:solidFill>
            <a:srgbClr val="FBCEC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先輸入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預設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通知碼登入</a:t>
            </a:r>
          </a:p>
        </p:txBody>
      </p:sp>
      <p:sp>
        <p:nvSpPr>
          <p:cNvPr id="16" name="矩形 15"/>
          <p:cNvSpPr/>
          <p:nvPr/>
        </p:nvSpPr>
        <p:spPr>
          <a:xfrm>
            <a:off x="7437438" y="3095625"/>
            <a:ext cx="1131887" cy="20478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4752144" y="4823970"/>
            <a:ext cx="1815674" cy="378372"/>
          </a:xfrm>
          <a:prstGeom prst="rect">
            <a:avLst/>
          </a:prstGeom>
          <a:solidFill>
            <a:srgbClr val="FBCEC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自行設定通知碼</a:t>
            </a:r>
          </a:p>
        </p:txBody>
      </p:sp>
      <p:sp>
        <p:nvSpPr>
          <p:cNvPr id="202764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9323388" y="64071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A3174482-EF38-4041-A933-A2E616BBFEB0}" type="slidenum"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64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1329</Words>
  <Application>Microsoft Office PowerPoint</Application>
  <PresentationFormat>寬螢幕</PresentationFormat>
  <Paragraphs>182</Paragraphs>
  <Slides>17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6" baseType="lpstr">
      <vt:lpstr>맑은 고딕</vt:lpstr>
      <vt:lpstr>微軟正黑體</vt:lpstr>
      <vt:lpstr>新細明體</vt:lpstr>
      <vt:lpstr>Arial</vt:lpstr>
      <vt:lpstr>Calibri</vt:lpstr>
      <vt:lpstr>Calibri Light</vt:lpstr>
      <vt:lpstr>Times New Roman</vt:lpstr>
      <vt:lpstr>Wingdings</vt:lpstr>
      <vt:lpstr>Office 佈景主題</vt:lpstr>
      <vt:lpstr>                  五專優先免試志願選填說明</vt:lpstr>
      <vt:lpstr>五專優先免試志願選填說明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46</cp:revision>
  <dcterms:created xsi:type="dcterms:W3CDTF">2021-05-26T06:08:35Z</dcterms:created>
  <dcterms:modified xsi:type="dcterms:W3CDTF">2021-05-26T07:13:28Z</dcterms:modified>
</cp:coreProperties>
</file>